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9"/>
  </p:notesMasterIdLst>
  <p:sldIdLst>
    <p:sldId id="274" r:id="rId5"/>
    <p:sldId id="294" r:id="rId6"/>
    <p:sldId id="276" r:id="rId7"/>
    <p:sldId id="299" r:id="rId8"/>
    <p:sldId id="295" r:id="rId9"/>
    <p:sldId id="296" r:id="rId10"/>
    <p:sldId id="303" r:id="rId11"/>
    <p:sldId id="302" r:id="rId12"/>
    <p:sldId id="304" r:id="rId13"/>
    <p:sldId id="305" r:id="rId14"/>
    <p:sldId id="307" r:id="rId15"/>
    <p:sldId id="323" r:id="rId16"/>
    <p:sldId id="324" r:id="rId17"/>
    <p:sldId id="331" r:id="rId18"/>
    <p:sldId id="308" r:id="rId19"/>
    <p:sldId id="325" r:id="rId20"/>
    <p:sldId id="326" r:id="rId21"/>
    <p:sldId id="332" r:id="rId22"/>
    <p:sldId id="310" r:id="rId23"/>
    <p:sldId id="315" r:id="rId24"/>
    <p:sldId id="316" r:id="rId25"/>
    <p:sldId id="333" r:id="rId26"/>
    <p:sldId id="306" r:id="rId27"/>
    <p:sldId id="320" r:id="rId28"/>
    <p:sldId id="321" r:id="rId29"/>
    <p:sldId id="334" r:id="rId30"/>
    <p:sldId id="311" r:id="rId31"/>
    <p:sldId id="312" r:id="rId32"/>
    <p:sldId id="313" r:id="rId33"/>
    <p:sldId id="335" r:id="rId34"/>
    <p:sldId id="309" r:id="rId35"/>
    <p:sldId id="314" r:id="rId36"/>
    <p:sldId id="317" r:id="rId37"/>
    <p:sldId id="336" r:id="rId38"/>
    <p:sldId id="327" r:id="rId39"/>
    <p:sldId id="318" r:id="rId40"/>
    <p:sldId id="319" r:id="rId41"/>
    <p:sldId id="337" r:id="rId42"/>
    <p:sldId id="344" r:id="rId43"/>
    <p:sldId id="345" r:id="rId44"/>
    <p:sldId id="329" r:id="rId45"/>
    <p:sldId id="328" r:id="rId46"/>
    <p:sldId id="338" r:id="rId47"/>
    <p:sldId id="330" r:id="rId48"/>
    <p:sldId id="339" r:id="rId49"/>
    <p:sldId id="340" r:id="rId50"/>
    <p:sldId id="341" r:id="rId51"/>
    <p:sldId id="343" r:id="rId52"/>
    <p:sldId id="346" r:id="rId53"/>
    <p:sldId id="347" r:id="rId54"/>
    <p:sldId id="348" r:id="rId55"/>
    <p:sldId id="349" r:id="rId56"/>
    <p:sldId id="350" r:id="rId57"/>
    <p:sldId id="342" r:id="rId5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4A1FEC-CD2C-4A09-A135-51A2EC2B8E63}" v="562" dt="2021-03-04T11:21:05.239"/>
    <p1510:client id="{43E6CB6D-3736-4704-BDE9-81409A96B1D7}" v="6" dt="2021-03-04T10:42:07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7A694-93C7-4504-844C-61F43D04D106}" type="datetimeFigureOut">
              <a:rPr lang="ca-ES" smtClean="0"/>
              <a:t>4/3/2021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C07F8-ADFB-41F1-9B8E-855CC1DF940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5056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04/03/2021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es/FY56EC350A-control-industriales-ocasiones-transmisi%C3%B3n/dp/B08TMDJH2Y/ref=sr_1_6?__mk_es_ES=%C3%85M%C3%85%C5%BD%C3%95%C3%91&amp;dchild=1&amp;keywords=motor+paso+a+paso+2nm&amp;qid=1614856377&amp;sr=8-6" TargetMode="External"/><Relationship Id="rId2" Type="http://schemas.openxmlformats.org/officeDocument/2006/relationships/hyperlink" Target="https://www.amazon.es/Motor-fases-controlador-control-industrial/dp/B07ZQL9CFN/ref=sr_1_7?__mk_es_ES=%C3%85M%C3%85%C5%BD%C3%95%C3%91&amp;dchild=1&amp;keywords=motor+paso+a+paso+1nm&amp;qid=1614856572&amp;sr=8-7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 descr="Ver las imágenes de origen">
            <a:extLst>
              <a:ext uri="{FF2B5EF4-FFF2-40B4-BE49-F238E27FC236}">
                <a16:creationId xmlns:a16="http://schemas.microsoft.com/office/drawing/2014/main" id="{B96F13F7-14EE-4ACF-81CB-C8F74E921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7" b="15527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AF3C4B7-81B9-4692-A508-4B963F60530E}"/>
              </a:ext>
            </a:extLst>
          </p:cNvPr>
          <p:cNvSpPr txBox="1">
            <a:spLocks/>
          </p:cNvSpPr>
          <p:nvPr/>
        </p:nvSpPr>
        <p:spPr>
          <a:xfrm>
            <a:off x="515332" y="-1282"/>
            <a:ext cx="33660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err="1">
                <a:solidFill>
                  <a:schemeClr val="bg1"/>
                </a:solidFill>
                <a:latin typeface="Century Schoolbook"/>
                <a:cs typeface="Calibri Light"/>
              </a:rPr>
              <a:t>EyeSphere</a:t>
            </a:r>
            <a:r>
              <a:rPr lang="es-ES" b="1">
                <a:solidFill>
                  <a:schemeClr val="bg1"/>
                </a:solidFill>
                <a:latin typeface="Century Schoolbook"/>
                <a:cs typeface="Calibri Light"/>
              </a:rPr>
              <a:t> </a:t>
            </a:r>
            <a:endParaRPr lang="es-ES" b="1">
              <a:solidFill>
                <a:schemeClr val="bg1"/>
              </a:solidFill>
              <a:latin typeface="Century Schoolbook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250B3E6-2E40-4362-9F1E-2AB450CF01C3}"/>
              </a:ext>
            </a:extLst>
          </p:cNvPr>
          <p:cNvSpPr txBox="1">
            <a:spLocks/>
          </p:cNvSpPr>
          <p:nvPr/>
        </p:nvSpPr>
        <p:spPr>
          <a:xfrm>
            <a:off x="372533" y="4999038"/>
            <a:ext cx="2480734" cy="16134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>
                <a:solidFill>
                  <a:schemeClr val="bg1"/>
                </a:solidFill>
                <a:cs typeface="Calibri"/>
              </a:rPr>
              <a:t>Members</a:t>
            </a:r>
            <a:r>
              <a:rPr lang="es-ES" dirty="0">
                <a:solidFill>
                  <a:schemeClr val="bg1"/>
                </a:solidFill>
                <a:cs typeface="Calibri"/>
              </a:rPr>
              <a:t>:</a:t>
            </a:r>
          </a:p>
          <a:p>
            <a:pPr marL="342900" indent="-342900"/>
            <a:r>
              <a:rPr lang="es-ES" dirty="0">
                <a:solidFill>
                  <a:schemeClr val="bg1"/>
                </a:solidFill>
                <a:cs typeface="Calibri"/>
              </a:rPr>
              <a:t>Sergi de las Muelas</a:t>
            </a:r>
          </a:p>
          <a:p>
            <a:pPr marL="342900" indent="-342900"/>
            <a:r>
              <a:rPr lang="es-ES" dirty="0">
                <a:solidFill>
                  <a:schemeClr val="bg1"/>
                </a:solidFill>
                <a:cs typeface="Calibri"/>
              </a:rPr>
              <a:t>Adrià Barceló Luna</a:t>
            </a:r>
          </a:p>
          <a:p>
            <a:pPr marL="342900" indent="-342900"/>
            <a:r>
              <a:rPr lang="es-ES" dirty="0">
                <a:solidFill>
                  <a:schemeClr val="bg1"/>
                </a:solidFill>
                <a:cs typeface="Calibri"/>
              </a:rPr>
              <a:t>Nil </a:t>
            </a:r>
            <a:r>
              <a:rPr lang="es-ES" dirty="0" err="1">
                <a:solidFill>
                  <a:schemeClr val="bg1"/>
                </a:solidFill>
                <a:cs typeface="Calibri"/>
              </a:rPr>
              <a:t>Cosano</a:t>
            </a:r>
            <a:r>
              <a:rPr lang="es-ES" dirty="0">
                <a:solidFill>
                  <a:schemeClr val="bg1"/>
                </a:solidFill>
                <a:cs typeface="Calibri"/>
              </a:rPr>
              <a:t> Alcudia</a:t>
            </a:r>
          </a:p>
          <a:p>
            <a:pPr marL="342900" indent="-342900"/>
            <a:r>
              <a:rPr lang="es-ES" dirty="0">
                <a:solidFill>
                  <a:schemeClr val="bg1"/>
                </a:solidFill>
                <a:cs typeface="Calibri"/>
              </a:rPr>
              <a:t>Alexandra Velásquez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C9989FB-A346-4D47-B587-733FD3C8E2B3}"/>
              </a:ext>
            </a:extLst>
          </p:cNvPr>
          <p:cNvSpPr txBox="1"/>
          <p:nvPr/>
        </p:nvSpPr>
        <p:spPr>
          <a:xfrm>
            <a:off x="3882918" y="1483971"/>
            <a:ext cx="97694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2400" b="1">
                <a:solidFill>
                  <a:schemeClr val="bg1"/>
                </a:solidFill>
              </a:rPr>
              <a:t>360º</a:t>
            </a:r>
            <a:endParaRPr lang="es-ES" sz="24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528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7">
            <a:extLst>
              <a:ext uri="{FF2B5EF4-FFF2-40B4-BE49-F238E27FC236}">
                <a16:creationId xmlns:a16="http://schemas.microsoft.com/office/drawing/2014/main" id="{553F71BC-958C-4698-A125-C5EC68E89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0" r="9091" b="44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9A53527-EE01-45B8-A3BD-BCC33F9A38B3}"/>
              </a:ext>
            </a:extLst>
          </p:cNvPr>
          <p:cNvSpPr txBox="1">
            <a:spLocks/>
          </p:cNvSpPr>
          <p:nvPr/>
        </p:nvSpPr>
        <p:spPr>
          <a:xfrm>
            <a:off x="594110" y="2121763"/>
            <a:ext cx="376482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  <a:ea typeface="+mn-ea"/>
                <a:cs typeface="+mn-cs"/>
              </a:rPr>
              <a:t>CALCULATIONS OF CENTER OF MASSAS:</a:t>
            </a:r>
          </a:p>
          <a:p>
            <a:pPr>
              <a:spcAft>
                <a:spcPts val="600"/>
              </a:spcAft>
            </a:pPr>
            <a:endParaRPr lang="en-US" sz="18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40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33087FAC-2A18-4651-B556-BB9A4FAB596D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AC54125-2FA8-49FC-8CC8-FD1876FEE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44" b="80463" l="27240" r="84427">
                        <a14:foregroundMark x1="62813" y1="79815" x2="58854" y2="79167"/>
                        <a14:foregroundMark x1="58854" y1="79167" x2="55781" y2="80463"/>
                        <a14:foregroundMark x1="70521" y1="31111" x2="69948" y2="29444"/>
                      </a14:backgroundRemoval>
                    </a14:imgEffect>
                  </a14:imgLayer>
                </a14:imgProps>
              </a:ext>
            </a:extLst>
          </a:blip>
          <a:srcRect l="20087" t="23826" r="8359" b="14043"/>
          <a:stretch/>
        </p:blipFill>
        <p:spPr>
          <a:xfrm>
            <a:off x="2078886" y="1755341"/>
            <a:ext cx="9458326" cy="4619625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2A92EFB-144B-40FA-923C-420293AA4B8C}"/>
              </a:ext>
            </a:extLst>
          </p:cNvPr>
          <p:cNvCxnSpPr>
            <a:cxnSpLocks/>
          </p:cNvCxnSpPr>
          <p:nvPr/>
        </p:nvCxnSpPr>
        <p:spPr>
          <a:xfrm flipV="1">
            <a:off x="7059241" y="1569100"/>
            <a:ext cx="0" cy="40228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6F40738-444F-49F3-9162-16EAB18DE8FD}"/>
              </a:ext>
            </a:extLst>
          </p:cNvPr>
          <p:cNvCxnSpPr>
            <a:cxnSpLocks/>
          </p:cNvCxnSpPr>
          <p:nvPr/>
        </p:nvCxnSpPr>
        <p:spPr>
          <a:xfrm>
            <a:off x="7060766" y="5597164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0899DA4-8E8E-465C-95B5-C063DCF430ED}"/>
              </a:ext>
            </a:extLst>
          </p:cNvPr>
          <p:cNvSpPr txBox="1"/>
          <p:nvPr/>
        </p:nvSpPr>
        <p:spPr>
          <a:xfrm>
            <a:off x="10284650" y="5227832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49BFF9-696C-439F-A013-7154AC866EDD}"/>
              </a:ext>
            </a:extLst>
          </p:cNvPr>
          <p:cNvSpPr txBox="1"/>
          <p:nvPr/>
        </p:nvSpPr>
        <p:spPr>
          <a:xfrm>
            <a:off x="7131437" y="1574276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9B875831-9298-41B9-987F-A0740F255EF5}"/>
              </a:ext>
            </a:extLst>
          </p:cNvPr>
          <p:cNvSpPr/>
          <p:nvPr/>
        </p:nvSpPr>
        <p:spPr>
          <a:xfrm>
            <a:off x="6922555" y="5474622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8F72E7-F037-4324-868D-C780BC2F31C9}"/>
              </a:ext>
            </a:extLst>
          </p:cNvPr>
          <p:cNvSpPr txBox="1"/>
          <p:nvPr/>
        </p:nvSpPr>
        <p:spPr>
          <a:xfrm>
            <a:off x="7131437" y="5657581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3BA85F11-6CA7-47E7-B7B4-C0E0756A1772}"/>
              </a:ext>
            </a:extLst>
          </p:cNvPr>
          <p:cNvSpPr/>
          <p:nvPr/>
        </p:nvSpPr>
        <p:spPr>
          <a:xfrm flipH="1">
            <a:off x="6545079" y="4257678"/>
            <a:ext cx="459413" cy="1334310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C17A65-4B5F-4296-AAF9-4796AA88B70A}"/>
              </a:ext>
            </a:extLst>
          </p:cNvPr>
          <p:cNvSpPr txBox="1"/>
          <p:nvPr/>
        </p:nvSpPr>
        <p:spPr>
          <a:xfrm>
            <a:off x="4915953" y="4740167"/>
            <a:ext cx="149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80 - 22,5mm</a:t>
            </a:r>
          </a:p>
        </p:txBody>
      </p:sp>
    </p:spTree>
    <p:extLst>
      <p:ext uri="{BB962C8B-B14F-4D97-AF65-F5344CB8AC3E}">
        <p14:creationId xmlns:p14="http://schemas.microsoft.com/office/powerpoint/2010/main" val="64655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9AB0BE5-6D9E-4EF3-B803-3044A5264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5"/>
          <a:stretch/>
        </p:blipFill>
        <p:spPr>
          <a:xfrm>
            <a:off x="0" y="0"/>
            <a:ext cx="12192000" cy="651753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>
            <a:off x="6278253" y="5058383"/>
            <a:ext cx="19890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7022969" y="5058383"/>
            <a:ext cx="2041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7239793" y="520579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55mm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87473,72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175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</p:spTree>
    <p:extLst>
      <p:ext uri="{BB962C8B-B14F-4D97-AF65-F5344CB8AC3E}">
        <p14:creationId xmlns:p14="http://schemas.microsoft.com/office/powerpoint/2010/main" val="235743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9AB0BE5-6D9E-4EF3-B803-3044A5264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7"/>
          <a:stretch/>
        </p:blipFill>
        <p:spPr>
          <a:xfrm>
            <a:off x="0" y="0"/>
            <a:ext cx="12192000" cy="6507804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>
            <a:off x="6278253" y="5058383"/>
            <a:ext cx="19890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7022969" y="5058383"/>
            <a:ext cx="2041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7239793" y="520579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55mm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69115,038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175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</p:spTree>
    <p:extLst>
      <p:ext uri="{BB962C8B-B14F-4D97-AF65-F5344CB8AC3E}">
        <p14:creationId xmlns:p14="http://schemas.microsoft.com/office/powerpoint/2010/main" val="86321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00953"/>
              </p:ext>
            </p:extLst>
          </p:nvPr>
        </p:nvGraphicFramePr>
        <p:xfrm>
          <a:off x="2026763" y="719666"/>
          <a:ext cx="8133237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324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87473,72mm2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-27,5-30,25=-57,75mm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22,5+80=102,5mm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EF5E595-2E79-4686-A73B-C324BD9E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202429"/>
              </p:ext>
            </p:extLst>
          </p:nvPr>
        </p:nvGraphicFramePr>
        <p:xfrm>
          <a:off x="2032000" y="2031563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419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232581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69115,038mm2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-27,5-30,25=-57,75mm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20+80=100mm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DE456EC-8E9E-474A-B567-76E9A3291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56420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18358,682mm2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08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EE0250B-B854-4B8F-BB7A-FD1E395E20E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F69443D-C452-4CB9-BA75-1B136A6E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96" b="83704" l="14219" r="87292">
                        <a14:foregroundMark x1="70260" y1="29907" x2="68698" y2="29167"/>
                        <a14:foregroundMark x1="47083" y1="28704" x2="50677" y2="29907"/>
                        <a14:foregroundMark x1="50677" y1="29907" x2="52500" y2="28796"/>
                      </a14:backgroundRemoval>
                    </a14:imgEffect>
                  </a14:imgLayer>
                </a14:imgProps>
              </a:ext>
            </a:extLst>
          </a:blip>
          <a:srcRect l="5088" t="24111" r="3542" b="9646"/>
          <a:stretch/>
        </p:blipFill>
        <p:spPr>
          <a:xfrm>
            <a:off x="0" y="1809750"/>
            <a:ext cx="12192000" cy="4972050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AD18435-8EBB-4D23-B475-A831314B4A8A}"/>
              </a:ext>
            </a:extLst>
          </p:cNvPr>
          <p:cNvCxnSpPr/>
          <p:nvPr/>
        </p:nvCxnSpPr>
        <p:spPr>
          <a:xfrm>
            <a:off x="5531708" y="2162175"/>
            <a:ext cx="31146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C317F5F-3C7C-461C-8A13-C32AFC35C2B4}"/>
              </a:ext>
            </a:extLst>
          </p:cNvPr>
          <p:cNvCxnSpPr>
            <a:cxnSpLocks/>
          </p:cNvCxnSpPr>
          <p:nvPr/>
        </p:nvCxnSpPr>
        <p:spPr>
          <a:xfrm flipV="1">
            <a:off x="7089046" y="1609627"/>
            <a:ext cx="0" cy="40228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FE8E694-9573-4E57-91F9-37310AF7765A}"/>
              </a:ext>
            </a:extLst>
          </p:cNvPr>
          <p:cNvCxnSpPr/>
          <p:nvPr/>
        </p:nvCxnSpPr>
        <p:spPr>
          <a:xfrm>
            <a:off x="7089046" y="5632515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B5240C0-6298-4C4C-92F5-B335B43E79B5}"/>
              </a:ext>
            </a:extLst>
          </p:cNvPr>
          <p:cNvSpPr txBox="1"/>
          <p:nvPr/>
        </p:nvSpPr>
        <p:spPr>
          <a:xfrm>
            <a:off x="10284650" y="5227832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4172E7-CC53-4743-9211-8909B3882D26}"/>
              </a:ext>
            </a:extLst>
          </p:cNvPr>
          <p:cNvSpPr txBox="1"/>
          <p:nvPr/>
        </p:nvSpPr>
        <p:spPr>
          <a:xfrm>
            <a:off x="7145577" y="153252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67221E7-4C4C-4CB2-8287-26C352192FCE}"/>
              </a:ext>
            </a:extLst>
          </p:cNvPr>
          <p:cNvSpPr/>
          <p:nvPr/>
        </p:nvSpPr>
        <p:spPr>
          <a:xfrm>
            <a:off x="6922555" y="5474622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409DA1-CE3B-49A9-9627-92D60D3E4CDB}"/>
              </a:ext>
            </a:extLst>
          </p:cNvPr>
          <p:cNvSpPr txBox="1"/>
          <p:nvPr/>
        </p:nvSpPr>
        <p:spPr>
          <a:xfrm>
            <a:off x="7195928" y="569126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9365259-288F-4711-9DCC-167F2F8D0EAB}"/>
              </a:ext>
            </a:extLst>
          </p:cNvPr>
          <p:cNvSpPr txBox="1"/>
          <p:nvPr/>
        </p:nvSpPr>
        <p:spPr>
          <a:xfrm>
            <a:off x="7709685" y="4785386"/>
            <a:ext cx="149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80 - 22,5mm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3F5EA256-8863-417A-9F2E-5BB0E69EB171}"/>
              </a:ext>
            </a:extLst>
          </p:cNvPr>
          <p:cNvSpPr/>
          <p:nvPr/>
        </p:nvSpPr>
        <p:spPr>
          <a:xfrm>
            <a:off x="7263982" y="4276731"/>
            <a:ext cx="365519" cy="1355143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2556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9AB0BE5-6D9E-4EF3-B803-3044A5264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5"/>
          <a:stretch/>
        </p:blipFill>
        <p:spPr>
          <a:xfrm>
            <a:off x="0" y="0"/>
            <a:ext cx="12192000" cy="654220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>
            <a:off x="6278253" y="5058383"/>
            <a:ext cx="19890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7022969" y="5058383"/>
            <a:ext cx="2041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7239793" y="520579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55mm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87473,72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175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</p:spTree>
    <p:extLst>
      <p:ext uri="{BB962C8B-B14F-4D97-AF65-F5344CB8AC3E}">
        <p14:creationId xmlns:p14="http://schemas.microsoft.com/office/powerpoint/2010/main" val="387992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9AB0BE5-6D9E-4EF3-B803-3044A5264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42"/>
          <a:stretch/>
        </p:blipFill>
        <p:spPr>
          <a:xfrm>
            <a:off x="0" y="0"/>
            <a:ext cx="12192000" cy="6532775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>
            <a:off x="6278253" y="5058383"/>
            <a:ext cx="198905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7022969" y="5058383"/>
            <a:ext cx="20412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7239793" y="520579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55mm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69115,038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101" y="4367807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175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</p:spTree>
    <p:extLst>
      <p:ext uri="{BB962C8B-B14F-4D97-AF65-F5344CB8AC3E}">
        <p14:creationId xmlns:p14="http://schemas.microsoft.com/office/powerpoint/2010/main" val="2875953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95900"/>
              </p:ext>
            </p:extLst>
          </p:nvPr>
        </p:nvGraphicFramePr>
        <p:xfrm>
          <a:off x="2032000" y="719666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87473,72mm2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27,5+30,25=+57,75mm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22,5+80=102,5mm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EF5E595-2E79-4686-A73B-C324BD9E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116524"/>
              </p:ext>
            </p:extLst>
          </p:nvPr>
        </p:nvGraphicFramePr>
        <p:xfrm>
          <a:off x="2032000" y="2031563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69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19330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69115,038mm2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27,5+30,25=+57,75mm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20+80=100mm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F76A637-FAD3-497B-8BC5-7AD3F00E1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380547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18358,682mm2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11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2C0592E5-4396-4267-9A09-AEB2F069D248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776C8FE-7F5C-4B4C-92CC-21A6E5824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458" y1="48056" x2="31406" y2="55278"/>
                        <a14:foregroundMark x1="31406" y1="55278" x2="31146" y2="47778"/>
                        <a14:foregroundMark x1="32083" y1="48333" x2="31615" y2="43889"/>
                        <a14:foregroundMark x1="63907" y1="61803" x2="60156" y2="62130"/>
                        <a14:foregroundMark x1="76043" y1="61062" x2="76563" y2="61019"/>
                        <a14:foregroundMark x1="76563" y1="61019" x2="76056" y2="61024"/>
                        <a14:backgroundMark x1="33958" y1="63056" x2="42396" y2="62037"/>
                        <a14:backgroundMark x1="42396" y1="62037" x2="37188" y2="63241"/>
                        <a14:backgroundMark x1="34844" y1="63333" x2="33177" y2="62130"/>
                        <a14:backgroundMark x1="30625" y1="63241" x2="32865" y2="61667"/>
                        <a14:backgroundMark x1="33750" y1="63889" x2="32969" y2="62222"/>
                        <a14:backgroundMark x1="74844" y1="62963" x2="66719" y2="62500"/>
                        <a14:backgroundMark x1="66719" y1="62500" x2="75833" y2="61667"/>
                        <a14:backgroundMark x1="67708" y1="62963" x2="64896" y2="61667"/>
                        <a14:backgroundMark x1="65781" y1="61852" x2="63958" y2="61944"/>
                        <a14:backgroundMark x1="64531" y1="62222" x2="63802" y2="61944"/>
                      </a14:backgroundRemoval>
                    </a14:imgEffect>
                  </a14:imgLayer>
                </a14:imgProps>
              </a:ext>
            </a:extLst>
          </a:blip>
          <a:srcRect l="27031" t="21111" r="13686" b="6666"/>
          <a:stretch/>
        </p:blipFill>
        <p:spPr>
          <a:xfrm>
            <a:off x="3257550" y="1834183"/>
            <a:ext cx="7227803" cy="4953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1692D29-FCC0-4EE3-950B-402B5F9DBEF9}"/>
              </a:ext>
            </a:extLst>
          </p:cNvPr>
          <p:cNvCxnSpPr>
            <a:cxnSpLocks/>
          </p:cNvCxnSpPr>
          <p:nvPr/>
        </p:nvCxnSpPr>
        <p:spPr>
          <a:xfrm flipV="1">
            <a:off x="6561145" y="1932495"/>
            <a:ext cx="0" cy="40228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AE41C27-70A0-4D53-A915-A7543CD4862A}"/>
              </a:ext>
            </a:extLst>
          </p:cNvPr>
          <p:cNvCxnSpPr/>
          <p:nvPr/>
        </p:nvCxnSpPr>
        <p:spPr>
          <a:xfrm>
            <a:off x="6561145" y="5955383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CB8CC41-0600-43D6-871E-6AEA55BFBAF1}"/>
              </a:ext>
            </a:extLst>
          </p:cNvPr>
          <p:cNvSpPr txBox="1"/>
          <p:nvPr/>
        </p:nvSpPr>
        <p:spPr>
          <a:xfrm>
            <a:off x="9648339" y="558541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F77631-A86E-4745-A0B3-4CBD90714706}"/>
              </a:ext>
            </a:extLst>
          </p:cNvPr>
          <p:cNvSpPr txBox="1"/>
          <p:nvPr/>
        </p:nvSpPr>
        <p:spPr>
          <a:xfrm>
            <a:off x="6716658" y="183418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757769B9-F6DE-4628-B54A-741C585E7C95}"/>
              </a:ext>
            </a:extLst>
          </p:cNvPr>
          <p:cNvSpPr/>
          <p:nvPr/>
        </p:nvSpPr>
        <p:spPr>
          <a:xfrm>
            <a:off x="6422934" y="5832842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2220E6-0EB8-4438-9534-99C46334EC1F}"/>
              </a:ext>
            </a:extLst>
          </p:cNvPr>
          <p:cNvSpPr txBox="1"/>
          <p:nvPr/>
        </p:nvSpPr>
        <p:spPr>
          <a:xfrm>
            <a:off x="6716658" y="5954742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11964FF-69A7-45EF-B921-0AAA5AA30BFB}"/>
              </a:ext>
            </a:extLst>
          </p:cNvPr>
          <p:cNvCxnSpPr/>
          <p:nvPr/>
        </p:nvCxnSpPr>
        <p:spPr>
          <a:xfrm flipH="1">
            <a:off x="3781425" y="4581525"/>
            <a:ext cx="16287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FEDC6F1-850B-4FA8-8635-0605288A63E4}"/>
              </a:ext>
            </a:extLst>
          </p:cNvPr>
          <p:cNvCxnSpPr/>
          <p:nvPr/>
        </p:nvCxnSpPr>
        <p:spPr>
          <a:xfrm flipH="1">
            <a:off x="7648575" y="4581525"/>
            <a:ext cx="16287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76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45CA670-4D44-499D-9612-95377A1C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336C7-B37F-423A-8424-D036397BA4A7}"/>
              </a:ext>
            </a:extLst>
          </p:cNvPr>
          <p:cNvSpPr txBox="1">
            <a:spLocks/>
          </p:cNvSpPr>
          <p:nvPr/>
        </p:nvSpPr>
        <p:spPr>
          <a:xfrm>
            <a:off x="581187" y="759142"/>
            <a:ext cx="5276109" cy="783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latin typeface="+mj-lt"/>
              </a:rPr>
              <a:t>Robot start components</a:t>
            </a:r>
            <a:r>
              <a:rPr lang="en-US" b="1">
                <a:latin typeface="+mj-lt"/>
              </a:rPr>
              <a:t>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8BD629-F843-4399-9B3C-B9B43FF63BEE}"/>
              </a:ext>
            </a:extLst>
          </p:cNvPr>
          <p:cNvSpPr txBox="1"/>
          <p:nvPr/>
        </p:nvSpPr>
        <p:spPr>
          <a:xfrm>
            <a:off x="994103" y="2462839"/>
            <a:ext cx="444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1 </a:t>
            </a:r>
            <a:r>
              <a:rPr lang="ca-ES" b="1" err="1"/>
              <a:t>Arduino</a:t>
            </a:r>
            <a:r>
              <a:rPr lang="ca-ES" b="1"/>
              <a:t> Nano: </a:t>
            </a:r>
            <a:r>
              <a:rPr lang="ca-ES" err="1"/>
              <a:t>Procesat</a:t>
            </a:r>
            <a:r>
              <a:rPr lang="ca-ES"/>
              <a:t> motors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1F81A3-BA3E-4E20-A486-96A21FBC5BBD}"/>
              </a:ext>
            </a:extLst>
          </p:cNvPr>
          <p:cNvSpPr txBox="1"/>
          <p:nvPr/>
        </p:nvSpPr>
        <p:spPr>
          <a:xfrm>
            <a:off x="994103" y="3101993"/>
            <a:ext cx="444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1 </a:t>
            </a:r>
            <a:r>
              <a:rPr lang="ca-ES" b="1" err="1"/>
              <a:t>Raspberry</a:t>
            </a:r>
            <a:r>
              <a:rPr lang="ca-ES" b="1"/>
              <a:t> pi 3 B: </a:t>
            </a:r>
            <a:r>
              <a:rPr lang="ca-ES" err="1"/>
              <a:t>Procesat</a:t>
            </a:r>
            <a:r>
              <a:rPr lang="ca-ES"/>
              <a:t> imatge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97488D-F10A-46B8-A267-9D5488B5D90B}"/>
              </a:ext>
            </a:extLst>
          </p:cNvPr>
          <p:cNvSpPr txBox="1"/>
          <p:nvPr/>
        </p:nvSpPr>
        <p:spPr>
          <a:xfrm>
            <a:off x="994103" y="3701640"/>
            <a:ext cx="444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1 </a:t>
            </a:r>
            <a:r>
              <a:rPr lang="ca-ES" b="1" err="1"/>
              <a:t>Serbomotor</a:t>
            </a:r>
            <a:r>
              <a:rPr lang="ca-ES" b="1"/>
              <a:t>: </a:t>
            </a:r>
            <a:r>
              <a:rPr lang="ca-ES"/>
              <a:t>Per rotació 180º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89BCA2-C70B-4D03-8F71-235BC0A95F6A}"/>
              </a:ext>
            </a:extLst>
          </p:cNvPr>
          <p:cNvSpPr txBox="1"/>
          <p:nvPr/>
        </p:nvSpPr>
        <p:spPr>
          <a:xfrm>
            <a:off x="994103" y="4358403"/>
            <a:ext cx="435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2 </a:t>
            </a:r>
            <a:r>
              <a:rPr lang="ca-ES" b="1" err="1"/>
              <a:t>Camares</a:t>
            </a:r>
            <a:r>
              <a:rPr lang="ca-ES" b="1"/>
              <a:t>: </a:t>
            </a:r>
            <a:r>
              <a:rPr lang="ca-ES"/>
              <a:t>Per aconseguir </a:t>
            </a:r>
            <a:r>
              <a:rPr lang="ca-ES" err="1"/>
              <a:t>otorgar</a:t>
            </a:r>
            <a:r>
              <a:rPr lang="ca-ES"/>
              <a:t> l’efecte de profunditat.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029504-9714-4810-85E7-7A7186A87CC4}"/>
              </a:ext>
            </a:extLst>
          </p:cNvPr>
          <p:cNvSpPr txBox="1"/>
          <p:nvPr/>
        </p:nvSpPr>
        <p:spPr>
          <a:xfrm>
            <a:off x="950329" y="5210264"/>
            <a:ext cx="444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/>
              <a:t>1 Motor </a:t>
            </a:r>
            <a:r>
              <a:rPr lang="ca-ES" b="1" err="1"/>
              <a:t>Brushless+encoder</a:t>
            </a:r>
            <a:r>
              <a:rPr lang="ca-ES" b="1"/>
              <a:t>: </a:t>
            </a:r>
            <a:r>
              <a:rPr lang="ca-ES"/>
              <a:t>Per rotació 360º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E4E29FD-7133-409C-AD3D-C8D62654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426" b="84352" l="54479" r="88125">
                        <a14:foregroundMark x1="74427" y1="54074" x2="77760" y2="58333"/>
                        <a14:foregroundMark x1="77760" y1="58333" x2="81354" y2="54259"/>
                        <a14:foregroundMark x1="81354" y1="54259" x2="83854" y2="48056"/>
                        <a14:foregroundMark x1="83854" y1="48056" x2="82396" y2="43889"/>
                        <a14:foregroundMark x1="82708" y1="42130" x2="79427" y2="36759"/>
                        <a14:foregroundMark x1="79896" y1="37685" x2="77240" y2="35926"/>
                        <a14:foregroundMark x1="80885" y1="36019" x2="76667" y2="33796"/>
                        <a14:foregroundMark x1="76667" y1="33796" x2="76198" y2="33796"/>
                        <a14:foregroundMark x1="83333" y1="42685" x2="84740" y2="46852"/>
                        <a14:foregroundMark x1="84740" y1="53333" x2="81667" y2="60185"/>
                        <a14:foregroundMark x1="77083" y1="80370" x2="72917" y2="84074"/>
                        <a14:foregroundMark x1="72917" y1="84074" x2="69167" y2="84352"/>
                        <a14:foregroundMark x1="67083" y1="65556" x2="62865" y2="68056"/>
                        <a14:foregroundMark x1="62865" y1="68056" x2="64635" y2="69167"/>
                        <a14:foregroundMark x1="58698" y1="66574" x2="59323" y2="66944"/>
                        <a14:foregroundMark x1="61979" y1="68056" x2="60573" y2="68148"/>
                        <a14:foregroundMark x1="58177" y1="64074" x2="61615" y2="67963"/>
                        <a14:foregroundMark x1="61615" y1="67963" x2="63802" y2="68889"/>
                        <a14:foregroundMark x1="75573" y1="36296" x2="71458" y2="34907"/>
                        <a14:foregroundMark x1="82240" y1="39907" x2="79323" y2="35185"/>
                        <a14:foregroundMark x1="79323" y1="35185" x2="70781" y2="34444"/>
                        <a14:foregroundMark x1="69063" y1="35261" x2="62604" y2="38333"/>
                        <a14:foregroundMark x1="62604" y1="38333" x2="59010" y2="42778"/>
                        <a14:foregroundMark x1="59010" y1="42778" x2="56198" y2="48889"/>
                        <a14:foregroundMark x1="56198" y1="48889" x2="56146" y2="52315"/>
                        <a14:foregroundMark x1="74479" y1="34352" x2="69799" y2="33567"/>
                        <a14:foregroundMark x1="68838" y1="35147" x2="66510" y2="36481"/>
                        <a14:foregroundMark x1="68181" y1="34813" x2="65990" y2="36204"/>
                        <a14:foregroundMark x1="79323" y1="34352" x2="82396" y2="38796"/>
                        <a14:foregroundMark x1="82396" y1="38796" x2="82396" y2="38796"/>
                        <a14:foregroundMark x1="81927" y1="36481" x2="79427" y2="34537"/>
                        <a14:foregroundMark x1="81979" y1="37037" x2="80365" y2="35185"/>
                        <a14:foregroundMark x1="83177" y1="40185" x2="84583" y2="50833"/>
                        <a14:foregroundMark x1="83542" y1="40556" x2="84792" y2="47037"/>
                        <a14:foregroundMark x1="84792" y1="46296" x2="84740" y2="52870"/>
                        <a14:foregroundMark x1="58177" y1="63519" x2="58802" y2="66296"/>
                        <a14:foregroundMark x1="56927" y1="65185" x2="58333" y2="64722"/>
                        <a14:foregroundMark x1="57760" y1="64444" x2="57708" y2="61389"/>
                        <a14:foregroundMark x1="56042" y1="49722" x2="55521" y2="52037"/>
                        <a14:foregroundMark x1="55729" y1="53148" x2="56302" y2="55185"/>
                        <a14:foregroundMark x1="55677" y1="53148" x2="55677" y2="55463"/>
                        <a14:foregroundMark x1="55417" y1="54259" x2="55573" y2="51667"/>
                        <a14:foregroundMark x1="70469" y1="34259" x2="70052" y2="34722"/>
                        <a14:foregroundMark x1="70156" y1="35000" x2="68594" y2="34815"/>
                        <a14:foregroundMark x1="68802" y1="34537" x2="70104" y2="34167"/>
                        <a14:backgroundMark x1="80104" y1="64352" x2="78750" y2="65648"/>
                        <a14:backgroundMark x1="79063" y1="65648" x2="77865" y2="65185"/>
                        <a14:backgroundMark x1="76458" y1="48333" x2="79063" y2="49630"/>
                      </a14:backgroundRemoval>
                    </a14:imgEffect>
                  </a14:imgLayer>
                </a14:imgProps>
              </a:ext>
            </a:extLst>
          </a:blip>
          <a:srcRect l="50400" t="27881" r="7538" b="11501"/>
          <a:stretch/>
        </p:blipFill>
        <p:spPr>
          <a:xfrm rot="811558">
            <a:off x="6433746" y="1836451"/>
            <a:ext cx="5128182" cy="4185501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F50E4B3-DDA9-4F9A-BCD6-2A86A75E48DB}"/>
              </a:ext>
            </a:extLst>
          </p:cNvPr>
          <p:cNvCxnSpPr>
            <a:cxnSpLocks/>
          </p:cNvCxnSpPr>
          <p:nvPr/>
        </p:nvCxnSpPr>
        <p:spPr>
          <a:xfrm flipV="1">
            <a:off x="5439643" y="4766115"/>
            <a:ext cx="3170957" cy="628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7C5D499-C825-4A6E-B2AB-D96505BB2CA7}"/>
              </a:ext>
            </a:extLst>
          </p:cNvPr>
          <p:cNvCxnSpPr>
            <a:cxnSpLocks/>
          </p:cNvCxnSpPr>
          <p:nvPr/>
        </p:nvCxnSpPr>
        <p:spPr>
          <a:xfrm flipV="1">
            <a:off x="5439643" y="3948662"/>
            <a:ext cx="2399432" cy="595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A570485-85D8-4B90-AFDA-882BC6CE8999}"/>
              </a:ext>
            </a:extLst>
          </p:cNvPr>
          <p:cNvCxnSpPr>
            <a:cxnSpLocks/>
          </p:cNvCxnSpPr>
          <p:nvPr/>
        </p:nvCxnSpPr>
        <p:spPr>
          <a:xfrm>
            <a:off x="5499951" y="2580018"/>
            <a:ext cx="2667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CF31E66-7929-4FB0-9E2D-0F782DE7432B}"/>
              </a:ext>
            </a:extLst>
          </p:cNvPr>
          <p:cNvCxnSpPr>
            <a:cxnSpLocks/>
          </p:cNvCxnSpPr>
          <p:nvPr/>
        </p:nvCxnSpPr>
        <p:spPr>
          <a:xfrm flipV="1">
            <a:off x="5499951" y="2762250"/>
            <a:ext cx="2667786" cy="494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76754EA-EEBB-4097-9808-E6976CA0538F}"/>
              </a:ext>
            </a:extLst>
          </p:cNvPr>
          <p:cNvCxnSpPr>
            <a:cxnSpLocks/>
          </p:cNvCxnSpPr>
          <p:nvPr/>
        </p:nvCxnSpPr>
        <p:spPr>
          <a:xfrm flipV="1">
            <a:off x="5430118" y="3663651"/>
            <a:ext cx="3695311" cy="285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9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754CC36-160E-431D-883F-9B9EEF680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7"/>
          <a:stretch/>
        </p:blipFill>
        <p:spPr>
          <a:xfrm>
            <a:off x="0" y="0"/>
            <a:ext cx="12192000" cy="6513922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0173748D-597D-4B07-A944-DE38A9DBD747}"/>
              </a:ext>
            </a:extLst>
          </p:cNvPr>
          <p:cNvCxnSpPr>
            <a:cxnSpLocks/>
          </p:cNvCxnSpPr>
          <p:nvPr/>
        </p:nvCxnSpPr>
        <p:spPr>
          <a:xfrm flipV="1">
            <a:off x="7653991" y="2618297"/>
            <a:ext cx="0" cy="16520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86F02A8-6CF9-488E-BC1A-2F9BC23FF760}"/>
              </a:ext>
            </a:extLst>
          </p:cNvPr>
          <p:cNvCxnSpPr>
            <a:cxnSpLocks/>
          </p:cNvCxnSpPr>
          <p:nvPr/>
        </p:nvCxnSpPr>
        <p:spPr>
          <a:xfrm flipH="1">
            <a:off x="7653992" y="4163472"/>
            <a:ext cx="1" cy="1068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54BCE0D-8E72-45A7-A5D5-B6C034F88D71}"/>
              </a:ext>
            </a:extLst>
          </p:cNvPr>
          <p:cNvCxnSpPr>
            <a:cxnSpLocks/>
          </p:cNvCxnSpPr>
          <p:nvPr/>
        </p:nvCxnSpPr>
        <p:spPr>
          <a:xfrm flipH="1">
            <a:off x="5769204" y="2507530"/>
            <a:ext cx="86726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FFC77A5-BE10-4BA5-B755-3240EFEBF9B8}"/>
                  </a:ext>
                </a:extLst>
              </p:cNvPr>
              <p:cNvSpPr txBox="1"/>
              <p:nvPr/>
            </p:nvSpPr>
            <p:spPr>
              <a:xfrm>
                <a:off x="8329243" y="4497619"/>
                <a:ext cx="1743957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dirty="0"/>
                  <a:t>87473,72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FFC77A5-BE10-4BA5-B755-3240EFEBF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243" y="4497619"/>
                <a:ext cx="1743957" cy="1022652"/>
              </a:xfrm>
              <a:prstGeom prst="rect">
                <a:avLst/>
              </a:prstGeom>
              <a:blipFill>
                <a:blip r:embed="rId3"/>
                <a:stretch>
                  <a:fillRect l="-3497" t="-2381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6912A36D-5ED1-4124-B95C-740E3815FA49}"/>
              </a:ext>
            </a:extLst>
          </p:cNvPr>
          <p:cNvSpPr txBox="1"/>
          <p:nvPr/>
        </p:nvSpPr>
        <p:spPr>
          <a:xfrm>
            <a:off x="7783489" y="370271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80mm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D9BACB-B563-4DDE-81D2-9D64CF91CF14}"/>
              </a:ext>
            </a:extLst>
          </p:cNvPr>
          <p:cNvSpPr txBox="1"/>
          <p:nvPr/>
        </p:nvSpPr>
        <p:spPr>
          <a:xfrm>
            <a:off x="5850993" y="250753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</p:spTree>
    <p:extLst>
      <p:ext uri="{BB962C8B-B14F-4D97-AF65-F5344CB8AC3E}">
        <p14:creationId xmlns:p14="http://schemas.microsoft.com/office/powerpoint/2010/main" val="405019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754CC36-160E-431D-883F-9B9EEF680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5"/>
          <a:stretch/>
        </p:blipFill>
        <p:spPr>
          <a:xfrm>
            <a:off x="0" y="0"/>
            <a:ext cx="12192000" cy="6542202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0173748D-597D-4B07-A944-DE38A9DBD747}"/>
              </a:ext>
            </a:extLst>
          </p:cNvPr>
          <p:cNvCxnSpPr>
            <a:cxnSpLocks/>
          </p:cNvCxnSpPr>
          <p:nvPr/>
        </p:nvCxnSpPr>
        <p:spPr>
          <a:xfrm flipV="1">
            <a:off x="7653991" y="2618297"/>
            <a:ext cx="0" cy="16520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86F02A8-6CF9-488E-BC1A-2F9BC23FF760}"/>
              </a:ext>
            </a:extLst>
          </p:cNvPr>
          <p:cNvCxnSpPr>
            <a:cxnSpLocks/>
          </p:cNvCxnSpPr>
          <p:nvPr/>
        </p:nvCxnSpPr>
        <p:spPr>
          <a:xfrm flipH="1">
            <a:off x="7653992" y="4163472"/>
            <a:ext cx="1" cy="1068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54BCE0D-8E72-45A7-A5D5-B6C034F88D71}"/>
              </a:ext>
            </a:extLst>
          </p:cNvPr>
          <p:cNvCxnSpPr>
            <a:cxnSpLocks/>
          </p:cNvCxnSpPr>
          <p:nvPr/>
        </p:nvCxnSpPr>
        <p:spPr>
          <a:xfrm flipH="1">
            <a:off x="5769204" y="2507530"/>
            <a:ext cx="86726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FFC77A5-BE10-4BA5-B755-3240EFEBF9B8}"/>
                  </a:ext>
                </a:extLst>
              </p:cNvPr>
              <p:cNvSpPr txBox="1"/>
              <p:nvPr/>
            </p:nvSpPr>
            <p:spPr>
              <a:xfrm>
                <a:off x="8329243" y="4497619"/>
                <a:ext cx="1743957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dirty="0"/>
                  <a:t>69115,038</a:t>
                </a: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FFC77A5-BE10-4BA5-B755-3240EFEBF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243" y="4497619"/>
                <a:ext cx="1743957" cy="1022652"/>
              </a:xfrm>
              <a:prstGeom prst="rect">
                <a:avLst/>
              </a:prstGeom>
              <a:blipFill>
                <a:blip r:embed="rId3"/>
                <a:stretch>
                  <a:fillRect l="-3497" t="-2381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6912A36D-5ED1-4124-B95C-740E3815FA49}"/>
              </a:ext>
            </a:extLst>
          </p:cNvPr>
          <p:cNvSpPr txBox="1"/>
          <p:nvPr/>
        </p:nvSpPr>
        <p:spPr>
          <a:xfrm>
            <a:off x="7783489" y="370271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80mm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7D9BACB-B563-4DDE-81D2-9D64CF91CF14}"/>
              </a:ext>
            </a:extLst>
          </p:cNvPr>
          <p:cNvSpPr txBox="1"/>
          <p:nvPr/>
        </p:nvSpPr>
        <p:spPr>
          <a:xfrm>
            <a:off x="5850993" y="250753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</p:spTree>
    <p:extLst>
      <p:ext uri="{BB962C8B-B14F-4D97-AF65-F5344CB8AC3E}">
        <p14:creationId xmlns:p14="http://schemas.microsoft.com/office/powerpoint/2010/main" val="6144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772611"/>
              </p:ext>
            </p:extLst>
          </p:nvPr>
        </p:nvGraphicFramePr>
        <p:xfrm>
          <a:off x="2032000" y="719666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100530,965mm2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40mm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5B8D3FD-1EAB-47BE-B964-9905F058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840151"/>
              </p:ext>
            </p:extLst>
          </p:nvPr>
        </p:nvGraphicFramePr>
        <p:xfrm>
          <a:off x="2032000" y="2031563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419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232581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5654,866mm2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40mm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291E65B-328C-4492-9AD7-07CCC7C31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79988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94876,099mm2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995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9C2390FD-5C9E-4CA9-A9B0-8895EDAF862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E7A14F12-2D52-4095-8101-B7D5C756C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259" b="84167" l="31146" r="76615">
                        <a14:foregroundMark x1="58333" y1="84167" x2="55521" y2="83426"/>
                        <a14:foregroundMark x1="76615" y1="59167" x2="76563" y2="52500"/>
                        <a14:foregroundMark x1="68229" y1="33981" x2="48281" y2="34259"/>
                        <a14:foregroundMark x1="48281" y1="34259" x2="46094" y2="35833"/>
                        <a14:backgroundMark x1="70260" y1="37037" x2="70260" y2="35463"/>
                        <a14:backgroundMark x1="69896" y1="35463" x2="69583" y2="36296"/>
                      </a14:backgroundRemoval>
                    </a14:imgEffect>
                  </a14:imgLayer>
                </a14:imgProps>
              </a:ext>
            </a:extLst>
          </a:blip>
          <a:srcRect l="25636" t="30969" r="18978" b="10594"/>
          <a:stretch/>
        </p:blipFill>
        <p:spPr>
          <a:xfrm>
            <a:off x="2262768" y="1904214"/>
            <a:ext cx="8159884" cy="4842843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820C6D7-6CA7-40EA-9D2E-B8AE0086BDB6}"/>
              </a:ext>
            </a:extLst>
          </p:cNvPr>
          <p:cNvCxnSpPr>
            <a:cxnSpLocks/>
          </p:cNvCxnSpPr>
          <p:nvPr/>
        </p:nvCxnSpPr>
        <p:spPr>
          <a:xfrm flipH="1" flipV="1">
            <a:off x="7162936" y="1524000"/>
            <a:ext cx="1525" cy="440310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5DD7450-3CE4-43E3-957B-1E08B0F690A1}"/>
              </a:ext>
            </a:extLst>
          </p:cNvPr>
          <p:cNvCxnSpPr/>
          <p:nvPr/>
        </p:nvCxnSpPr>
        <p:spPr>
          <a:xfrm>
            <a:off x="7164461" y="5927102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4545E3F0-568F-4FB6-9FFF-E9EE49532380}"/>
              </a:ext>
            </a:extLst>
          </p:cNvPr>
          <p:cNvSpPr txBox="1"/>
          <p:nvPr/>
        </p:nvSpPr>
        <p:spPr>
          <a:xfrm>
            <a:off x="10341211" y="5557129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85A1B0-A051-4222-AF83-E57754426B8D}"/>
              </a:ext>
            </a:extLst>
          </p:cNvPr>
          <p:cNvSpPr txBox="1"/>
          <p:nvPr/>
        </p:nvSpPr>
        <p:spPr>
          <a:xfrm>
            <a:off x="7279146" y="1406029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4EFCBAB-4DC2-40D0-8D4B-A668ACC941A0}"/>
              </a:ext>
            </a:extLst>
          </p:cNvPr>
          <p:cNvSpPr/>
          <p:nvPr/>
        </p:nvSpPr>
        <p:spPr>
          <a:xfrm>
            <a:off x="7026250" y="5803919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B06222-10DC-4E3B-846C-04ADA6F41155}"/>
              </a:ext>
            </a:extLst>
          </p:cNvPr>
          <p:cNvSpPr txBox="1"/>
          <p:nvPr/>
        </p:nvSpPr>
        <p:spPr>
          <a:xfrm>
            <a:off x="7279146" y="592646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BBE326-34F3-4616-B51C-BD13D44DEC51}"/>
              </a:ext>
            </a:extLst>
          </p:cNvPr>
          <p:cNvSpPr txBox="1"/>
          <p:nvPr/>
        </p:nvSpPr>
        <p:spPr>
          <a:xfrm>
            <a:off x="7823658" y="4960411"/>
            <a:ext cx="149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80 - 22,5mm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FC7CA48D-757C-4463-8B80-313E9D657542}"/>
              </a:ext>
            </a:extLst>
          </p:cNvPr>
          <p:cNvSpPr/>
          <p:nvPr/>
        </p:nvSpPr>
        <p:spPr>
          <a:xfrm>
            <a:off x="7377302" y="4572000"/>
            <a:ext cx="289153" cy="1348790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2761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CE5E66-5D31-4FE8-9E9B-A937C3F1C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6"/>
          <a:stretch/>
        </p:blipFill>
        <p:spPr>
          <a:xfrm>
            <a:off x="20" y="1282"/>
            <a:ext cx="12191980" cy="651264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 flipV="1">
            <a:off x="4315221" y="4983872"/>
            <a:ext cx="3846285" cy="74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4445540" y="4983872"/>
            <a:ext cx="4620639" cy="92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6242102" y="5021127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394422" y="5191913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30375pi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422" y="5191913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492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</p:spTree>
    <p:extLst>
      <p:ext uri="{BB962C8B-B14F-4D97-AF65-F5344CB8AC3E}">
        <p14:creationId xmlns:p14="http://schemas.microsoft.com/office/powerpoint/2010/main" val="2145084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CE5E66-5D31-4FE8-9E9B-A937C3F1C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4"/>
          <a:stretch/>
        </p:blipFill>
        <p:spPr>
          <a:xfrm>
            <a:off x="20" y="1282"/>
            <a:ext cx="12191980" cy="6503213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2F9E5B5-938C-452A-98A0-7D72A32D001D}"/>
              </a:ext>
            </a:extLst>
          </p:cNvPr>
          <p:cNvCxnSpPr>
            <a:cxnSpLocks/>
          </p:cNvCxnSpPr>
          <p:nvPr/>
        </p:nvCxnSpPr>
        <p:spPr>
          <a:xfrm flipH="1" flipV="1">
            <a:off x="4315221" y="4983872"/>
            <a:ext cx="3846285" cy="74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16FBA9-B3A9-41CC-87FC-4F40AF2BB522}"/>
              </a:ext>
            </a:extLst>
          </p:cNvPr>
          <p:cNvCxnSpPr>
            <a:cxnSpLocks/>
          </p:cNvCxnSpPr>
          <p:nvPr/>
        </p:nvCxnSpPr>
        <p:spPr>
          <a:xfrm>
            <a:off x="4445540" y="4983872"/>
            <a:ext cx="4620639" cy="92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C45599-8194-45A4-96BA-A2E3A9FDCAD4}"/>
              </a:ext>
            </a:extLst>
          </p:cNvPr>
          <p:cNvSpPr txBox="1"/>
          <p:nvPr/>
        </p:nvSpPr>
        <p:spPr>
          <a:xfrm>
            <a:off x="6242102" y="5021127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60mm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/>
              <p:nvPr/>
            </p:nvSpPr>
            <p:spPr>
              <a:xfrm>
                <a:off x="2394422" y="5191913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24000pi</a:t>
                </a:r>
                <a:endParaRPr lang="ca-E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7F55721-F8E8-4183-A678-A84BCA6D5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422" y="5191913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492" t="-2395" b="-101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17C925B-FF7D-40E4-8FBE-23EABFE18AA2}"/>
              </a:ext>
            </a:extLst>
          </p:cNvPr>
          <p:cNvCxnSpPr>
            <a:cxnSpLocks/>
          </p:cNvCxnSpPr>
          <p:nvPr/>
        </p:nvCxnSpPr>
        <p:spPr>
          <a:xfrm flipH="1">
            <a:off x="9203910" y="3737200"/>
            <a:ext cx="1" cy="1141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24418A-0430-457D-9255-CB3B1C17FD37}"/>
              </a:ext>
            </a:extLst>
          </p:cNvPr>
          <p:cNvSpPr txBox="1"/>
          <p:nvPr/>
        </p:nvSpPr>
        <p:spPr>
          <a:xfrm>
            <a:off x="9367493" y="412350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</p:spTree>
    <p:extLst>
      <p:ext uri="{BB962C8B-B14F-4D97-AF65-F5344CB8AC3E}">
        <p14:creationId xmlns:p14="http://schemas.microsoft.com/office/powerpoint/2010/main" val="15734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861702"/>
              </p:ext>
            </p:extLst>
          </p:nvPr>
        </p:nvGraphicFramePr>
        <p:xfrm>
          <a:off x="2032000" y="719666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95425,877mm2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80+22,5=102,5mm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5B8D3FD-1EAB-47BE-B964-9905F058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16234"/>
              </p:ext>
            </p:extLst>
          </p:nvPr>
        </p:nvGraphicFramePr>
        <p:xfrm>
          <a:off x="2032000" y="2031563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419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232581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75398,224mm2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80+20=100mm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CB35B9B-7088-44B4-922E-FFDC95B1C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46745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20027,653mm2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65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68BCA8E-DD5C-42B8-8961-F7C046702F0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11EEED0-F466-4CB1-A891-C85D30618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185" b="81389" l="36875" r="75417">
                        <a14:foregroundMark x1="75417" y1="44630" x2="74948" y2="55370"/>
                        <a14:foregroundMark x1="61667" y1="81204" x2="56094" y2="81574"/>
                        <a14:foregroundMark x1="44323" y1="31204" x2="44323" y2="39074"/>
                        <a14:foregroundMark x1="44792" y1="30185" x2="47760" y2="30463"/>
                      </a14:backgroundRemoval>
                    </a14:imgEffect>
                  </a14:imgLayer>
                </a14:imgProps>
              </a:ext>
            </a:extLst>
          </a:blip>
          <a:srcRect l="32332" t="25499" r="21992" b="14305"/>
          <a:stretch/>
        </p:blipFill>
        <p:spPr>
          <a:xfrm>
            <a:off x="3562850" y="1939563"/>
            <a:ext cx="6172199" cy="4575499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42B716E8-7238-4C94-8CE5-77389DE8F341}"/>
              </a:ext>
            </a:extLst>
          </p:cNvPr>
          <p:cNvCxnSpPr>
            <a:cxnSpLocks/>
          </p:cNvCxnSpPr>
          <p:nvPr/>
        </p:nvCxnSpPr>
        <p:spPr>
          <a:xfrm flipV="1">
            <a:off x="6900510" y="1649691"/>
            <a:ext cx="0" cy="40228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8405195-79CC-460D-AC52-F3C4EAB6BC5E}"/>
              </a:ext>
            </a:extLst>
          </p:cNvPr>
          <p:cNvCxnSpPr/>
          <p:nvPr/>
        </p:nvCxnSpPr>
        <p:spPr>
          <a:xfrm>
            <a:off x="6900510" y="5689076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E8935FE8-CB91-49BC-B5D5-5AC3279A7509}"/>
              </a:ext>
            </a:extLst>
          </p:cNvPr>
          <p:cNvSpPr txBox="1"/>
          <p:nvPr/>
        </p:nvSpPr>
        <p:spPr>
          <a:xfrm>
            <a:off x="10124394" y="5303247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7CC991-642D-4A03-AF21-BECBD1829456}"/>
              </a:ext>
            </a:extLst>
          </p:cNvPr>
          <p:cNvSpPr txBox="1"/>
          <p:nvPr/>
        </p:nvSpPr>
        <p:spPr>
          <a:xfrm>
            <a:off x="6971181" y="1570232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115FA51A-4A00-4351-AE16-61FEDEB0DB39}"/>
              </a:ext>
            </a:extLst>
          </p:cNvPr>
          <p:cNvSpPr/>
          <p:nvPr/>
        </p:nvSpPr>
        <p:spPr>
          <a:xfrm>
            <a:off x="6762299" y="5566534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A337C2-F107-442B-AD32-1977CA924334}"/>
              </a:ext>
            </a:extLst>
          </p:cNvPr>
          <p:cNvSpPr txBox="1"/>
          <p:nvPr/>
        </p:nvSpPr>
        <p:spPr>
          <a:xfrm>
            <a:off x="7038762" y="578081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493E5A8A-F67A-458C-A0C9-B7192B2B580E}"/>
              </a:ext>
            </a:extLst>
          </p:cNvPr>
          <p:cNvSpPr/>
          <p:nvPr/>
        </p:nvSpPr>
        <p:spPr>
          <a:xfrm>
            <a:off x="7037197" y="3114686"/>
            <a:ext cx="252660" cy="2513119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CAE3B7-4056-47AC-811E-19C6CB00F713}"/>
              </a:ext>
            </a:extLst>
          </p:cNvPr>
          <p:cNvSpPr txBox="1"/>
          <p:nvPr/>
        </p:nvSpPr>
        <p:spPr>
          <a:xfrm>
            <a:off x="7502321" y="3989374"/>
            <a:ext cx="122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80+10mm</a:t>
            </a:r>
          </a:p>
        </p:txBody>
      </p:sp>
    </p:spTree>
    <p:extLst>
      <p:ext uri="{BB962C8B-B14F-4D97-AF65-F5344CB8AC3E}">
        <p14:creationId xmlns:p14="http://schemas.microsoft.com/office/powerpoint/2010/main" val="2563108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FDFBB05-C98C-466D-8738-37E7E1080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87"/>
          <a:stretch/>
        </p:blipFill>
        <p:spPr>
          <a:xfrm>
            <a:off x="20" y="1282"/>
            <a:ext cx="12191980" cy="6550347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290F375-BC59-4E90-AD4B-897FABB10F8B}"/>
              </a:ext>
            </a:extLst>
          </p:cNvPr>
          <p:cNvCxnSpPr/>
          <p:nvPr/>
        </p:nvCxnSpPr>
        <p:spPr>
          <a:xfrm>
            <a:off x="4958499" y="3553905"/>
            <a:ext cx="3817856" cy="405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C3D76CF-85B9-4114-B983-2F31D684643D}"/>
              </a:ext>
            </a:extLst>
          </p:cNvPr>
          <p:cNvCxnSpPr>
            <a:cxnSpLocks/>
          </p:cNvCxnSpPr>
          <p:nvPr/>
        </p:nvCxnSpPr>
        <p:spPr>
          <a:xfrm flipH="1" flipV="1">
            <a:off x="4898879" y="3553906"/>
            <a:ext cx="3749493" cy="405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EDEC7E5-7480-443E-A10D-9333B20A87B8}"/>
              </a:ext>
            </a:extLst>
          </p:cNvPr>
          <p:cNvCxnSpPr>
            <a:cxnSpLocks/>
          </p:cNvCxnSpPr>
          <p:nvPr/>
        </p:nvCxnSpPr>
        <p:spPr>
          <a:xfrm flipV="1">
            <a:off x="4807759" y="2328422"/>
            <a:ext cx="0" cy="1100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25DBE29-6E0A-4725-B51C-200AF72D33E8}"/>
              </a:ext>
            </a:extLst>
          </p:cNvPr>
          <p:cNvCxnSpPr>
            <a:cxnSpLocks/>
          </p:cNvCxnSpPr>
          <p:nvPr/>
        </p:nvCxnSpPr>
        <p:spPr>
          <a:xfrm flipH="1">
            <a:off x="4807007" y="2725524"/>
            <a:ext cx="1" cy="821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4AEEFF3-E2B1-4643-819D-0CEBCE475571}"/>
              </a:ext>
            </a:extLst>
          </p:cNvPr>
          <p:cNvCxnSpPr>
            <a:cxnSpLocks/>
          </p:cNvCxnSpPr>
          <p:nvPr/>
        </p:nvCxnSpPr>
        <p:spPr>
          <a:xfrm flipV="1">
            <a:off x="8930243" y="3546835"/>
            <a:ext cx="817072" cy="412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C90991F-A0A5-4947-B786-318A42515376}"/>
              </a:ext>
            </a:extLst>
          </p:cNvPr>
          <p:cNvCxnSpPr>
            <a:cxnSpLocks/>
          </p:cNvCxnSpPr>
          <p:nvPr/>
        </p:nvCxnSpPr>
        <p:spPr>
          <a:xfrm flipH="1">
            <a:off x="8835975" y="3619893"/>
            <a:ext cx="777267" cy="392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0651FD7-CB12-4F69-84F7-F56350ABA0A7}"/>
              </a:ext>
            </a:extLst>
          </p:cNvPr>
          <p:cNvSpPr txBox="1"/>
          <p:nvPr/>
        </p:nvSpPr>
        <p:spPr>
          <a:xfrm>
            <a:off x="3871365" y="269404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30,5mm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89CE068-A05F-4A22-961C-311130A00217}"/>
              </a:ext>
            </a:extLst>
          </p:cNvPr>
          <p:cNvSpPr txBox="1"/>
          <p:nvPr/>
        </p:nvSpPr>
        <p:spPr>
          <a:xfrm>
            <a:off x="6096000" y="381628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122mm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D241871-2DC8-4E93-97A3-4B18978B715B}"/>
              </a:ext>
            </a:extLst>
          </p:cNvPr>
          <p:cNvSpPr txBox="1"/>
          <p:nvPr/>
        </p:nvSpPr>
        <p:spPr>
          <a:xfrm>
            <a:off x="9338779" y="3753046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62mm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F202ABC-CF39-417F-BB2D-099ACACE740B}"/>
              </a:ext>
            </a:extLst>
          </p:cNvPr>
          <p:cNvSpPr txBox="1"/>
          <p:nvPr/>
        </p:nvSpPr>
        <p:spPr>
          <a:xfrm>
            <a:off x="3016577" y="4279769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dirty="0"/>
              <a:t>V=</a:t>
            </a:r>
            <a:r>
              <a:rPr lang="ca-ES" dirty="0"/>
              <a:t>230702</a:t>
            </a:r>
          </a:p>
        </p:txBody>
      </p:sp>
    </p:spTree>
    <p:extLst>
      <p:ext uri="{BB962C8B-B14F-4D97-AF65-F5344CB8AC3E}">
        <p14:creationId xmlns:p14="http://schemas.microsoft.com/office/powerpoint/2010/main" val="228746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FDFBB05-C98C-466D-8738-37E7E1080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625"/>
          <a:stretch/>
        </p:blipFill>
        <p:spPr>
          <a:xfrm>
            <a:off x="20" y="1282"/>
            <a:ext cx="12191980" cy="6540920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290F375-BC59-4E90-AD4B-897FABB10F8B}"/>
              </a:ext>
            </a:extLst>
          </p:cNvPr>
          <p:cNvCxnSpPr/>
          <p:nvPr/>
        </p:nvCxnSpPr>
        <p:spPr>
          <a:xfrm>
            <a:off x="4958499" y="3553905"/>
            <a:ext cx="3817856" cy="405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C3D76CF-85B9-4114-B983-2F31D684643D}"/>
              </a:ext>
            </a:extLst>
          </p:cNvPr>
          <p:cNvCxnSpPr>
            <a:cxnSpLocks/>
          </p:cNvCxnSpPr>
          <p:nvPr/>
        </p:nvCxnSpPr>
        <p:spPr>
          <a:xfrm flipH="1" flipV="1">
            <a:off x="4898879" y="3553906"/>
            <a:ext cx="3749493" cy="405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EDEC7E5-7480-443E-A10D-9333B20A87B8}"/>
              </a:ext>
            </a:extLst>
          </p:cNvPr>
          <p:cNvCxnSpPr>
            <a:cxnSpLocks/>
          </p:cNvCxnSpPr>
          <p:nvPr/>
        </p:nvCxnSpPr>
        <p:spPr>
          <a:xfrm flipV="1">
            <a:off x="4807759" y="2328422"/>
            <a:ext cx="0" cy="1100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25DBE29-6E0A-4725-B51C-200AF72D33E8}"/>
              </a:ext>
            </a:extLst>
          </p:cNvPr>
          <p:cNvCxnSpPr>
            <a:cxnSpLocks/>
          </p:cNvCxnSpPr>
          <p:nvPr/>
        </p:nvCxnSpPr>
        <p:spPr>
          <a:xfrm flipH="1">
            <a:off x="4807007" y="2725524"/>
            <a:ext cx="1" cy="821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4AEEFF3-E2B1-4643-819D-0CEBCE475571}"/>
              </a:ext>
            </a:extLst>
          </p:cNvPr>
          <p:cNvCxnSpPr>
            <a:cxnSpLocks/>
          </p:cNvCxnSpPr>
          <p:nvPr/>
        </p:nvCxnSpPr>
        <p:spPr>
          <a:xfrm flipV="1">
            <a:off x="8930243" y="3546835"/>
            <a:ext cx="817072" cy="412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C90991F-A0A5-4947-B786-318A42515376}"/>
              </a:ext>
            </a:extLst>
          </p:cNvPr>
          <p:cNvCxnSpPr>
            <a:cxnSpLocks/>
          </p:cNvCxnSpPr>
          <p:nvPr/>
        </p:nvCxnSpPr>
        <p:spPr>
          <a:xfrm flipH="1">
            <a:off x="8835975" y="3619893"/>
            <a:ext cx="777267" cy="392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0651FD7-CB12-4F69-84F7-F56350ABA0A7}"/>
              </a:ext>
            </a:extLst>
          </p:cNvPr>
          <p:cNvSpPr txBox="1"/>
          <p:nvPr/>
        </p:nvSpPr>
        <p:spPr>
          <a:xfrm>
            <a:off x="3871365" y="269404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89CE068-A05F-4A22-961C-311130A00217}"/>
              </a:ext>
            </a:extLst>
          </p:cNvPr>
          <p:cNvSpPr txBox="1"/>
          <p:nvPr/>
        </p:nvSpPr>
        <p:spPr>
          <a:xfrm>
            <a:off x="6096000" y="381628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119mm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D241871-2DC8-4E93-97A3-4B18978B715B}"/>
              </a:ext>
            </a:extLst>
          </p:cNvPr>
          <p:cNvSpPr txBox="1"/>
          <p:nvPr/>
        </p:nvSpPr>
        <p:spPr>
          <a:xfrm>
            <a:off x="9338779" y="3753046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62mm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F202ABC-CF39-417F-BB2D-099ACACE740B}"/>
              </a:ext>
            </a:extLst>
          </p:cNvPr>
          <p:cNvSpPr txBox="1"/>
          <p:nvPr/>
        </p:nvSpPr>
        <p:spPr>
          <a:xfrm>
            <a:off x="3016577" y="4279769"/>
            <a:ext cx="137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dirty="0"/>
              <a:t>V= </a:t>
            </a:r>
            <a:r>
              <a:rPr lang="ca-ES" dirty="0"/>
              <a:t>147560</a:t>
            </a:r>
          </a:p>
        </p:txBody>
      </p:sp>
    </p:spTree>
    <p:extLst>
      <p:ext uri="{BB962C8B-B14F-4D97-AF65-F5344CB8AC3E}">
        <p14:creationId xmlns:p14="http://schemas.microsoft.com/office/powerpoint/2010/main" val="307274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88F9-E440-45DE-A776-9609EB590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4915BB1-DB64-4ADF-B1C3-E3FCFE6FE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6" t="25682" r="14110" b="9988"/>
          <a:stretch/>
        </p:blipFill>
        <p:spPr>
          <a:xfrm>
            <a:off x="5197324" y="1121353"/>
            <a:ext cx="3309228" cy="27755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B4E7E7A-E9AF-4264-869A-2917EC851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67" t="28372" r="12093" b="16124"/>
          <a:stretch/>
        </p:blipFill>
        <p:spPr>
          <a:xfrm>
            <a:off x="8699079" y="1069347"/>
            <a:ext cx="3309228" cy="28275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8C0CC4-5513-4EA6-B1FD-76A437C1C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67" t="29612" r="11308" b="16434"/>
          <a:stretch/>
        </p:blipFill>
        <p:spPr>
          <a:xfrm>
            <a:off x="5197324" y="4071116"/>
            <a:ext cx="2142837" cy="19169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9C56FA-B600-4B1C-9604-E6C6CC896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02" t="28217" r="11832" b="15659"/>
          <a:stretch/>
        </p:blipFill>
        <p:spPr>
          <a:xfrm>
            <a:off x="7521512" y="4068995"/>
            <a:ext cx="2142837" cy="18602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AAB2A32-235D-4C30-9F2D-09D0C1FDBC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95" t="24192" r="24923" b="12165"/>
          <a:stretch/>
        </p:blipFill>
        <p:spPr>
          <a:xfrm>
            <a:off x="9845701" y="4066861"/>
            <a:ext cx="2142837" cy="19882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D3D89F-13BE-4507-955D-24A1D5CDBF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093" b="82500" l="43125" r="71354">
                        <a14:foregroundMark x1="55729" y1="76204" x2="54271" y2="79167"/>
                        <a14:foregroundMark x1="60156" y1="80000" x2="64167" y2="79074"/>
                        <a14:foregroundMark x1="64167" y1="79074" x2="64271" y2="78704"/>
                        <a14:foregroundMark x1="64635" y1="80278" x2="67413" y2="80667"/>
                        <a14:foregroundMark x1="61406" y1="82500" x2="52135" y2="80648"/>
                        <a14:foregroundMark x1="66250" y1="42037" x2="63646" y2="44444"/>
                        <a14:foregroundMark x1="69219" y1="40833" x2="70260" y2="46852"/>
                        <a14:foregroundMark x1="70104" y1="52407" x2="70156" y2="42685"/>
                        <a14:foregroundMark x1="71510" y1="48704" x2="71510" y2="48704"/>
                        <a14:foregroundMark x1="71510" y1="48704" x2="70990" y2="44167"/>
                        <a14:foregroundMark x1="70781" y1="42500" x2="69844" y2="39537"/>
                        <a14:foregroundMark x1="70729" y1="40278" x2="63125" y2="36667"/>
                        <a14:foregroundMark x1="63125" y1="36667" x2="54479" y2="36204"/>
                        <a14:foregroundMark x1="56094" y1="35556" x2="52760" y2="37500"/>
                        <a14:foregroundMark x1="55625" y1="35093" x2="51771" y2="37685"/>
                        <a14:foregroundMark x1="51771" y1="37685" x2="50365" y2="42407"/>
                        <a14:foregroundMark x1="50729" y1="38426" x2="50729" y2="40000"/>
                        <a14:foregroundMark x1="51979" y1="38611" x2="49375" y2="43333"/>
                        <a14:foregroundMark x1="51250" y1="41574" x2="49531" y2="45278"/>
                        <a14:foregroundMark x1="50990" y1="40833" x2="48750" y2="44722"/>
                        <a14:foregroundMark x1="51094" y1="40185" x2="49479" y2="42037"/>
                        <a14:foregroundMark x1="69740" y1="40741" x2="70885" y2="39352"/>
                        <a14:foregroundMark x1="70938" y1="41574" x2="71354" y2="41944"/>
                        <a14:foregroundMark x1="51146" y1="38519" x2="49635" y2="41944"/>
                        <a14:foregroundMark x1="49427" y1="41852" x2="49010" y2="43704"/>
                        <a14:foregroundMark x1="49375" y1="42685" x2="49323" y2="43241"/>
                        <a14:foregroundMark x1="48958" y1="44537" x2="48958" y2="43148"/>
                        <a14:backgroundMark x1="67917" y1="82315" x2="68125" y2="81296"/>
                        <a14:backgroundMark x1="69375" y1="80741" x2="68802" y2="81204"/>
                        <a14:backgroundMark x1="68698" y1="81019" x2="68594" y2="80926"/>
                        <a14:backgroundMark x1="68698" y1="80926" x2="69635" y2="80648"/>
                        <a14:backgroundMark x1="68906" y1="80648" x2="69844" y2="80648"/>
                        <a14:backgroundMark x1="69427" y1="80926" x2="67656" y2="81296"/>
                        <a14:backgroundMark x1="69583" y1="80648" x2="69792" y2="80278"/>
                        <a14:backgroundMark x1="54635" y1="84630" x2="52500" y2="84352"/>
                        <a14:backgroundMark x1="53229" y1="83981" x2="54740" y2="83889"/>
                      </a14:backgroundRemoval>
                    </a14:imgEffect>
                  </a14:imgLayer>
                </a14:imgProps>
              </a:ext>
            </a:extLst>
          </a:blip>
          <a:srcRect l="39821" t="31270" r="26786" b="12699"/>
          <a:stretch/>
        </p:blipFill>
        <p:spPr>
          <a:xfrm>
            <a:off x="386723" y="1975531"/>
            <a:ext cx="4071257" cy="384265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E5DE3241-4DBA-4964-9031-D26E5A665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942" y="5764976"/>
            <a:ext cx="10515600" cy="1325563"/>
          </a:xfrm>
        </p:spPr>
        <p:txBody>
          <a:bodyPr>
            <a:normAutofit/>
          </a:bodyPr>
          <a:lstStyle/>
          <a:p>
            <a:r>
              <a:rPr lang="es-ES" sz="2800" dirty="0"/>
              <a:t>eyesphere360@gmail.com</a:t>
            </a:r>
            <a:endParaRPr lang="ca-ES" sz="2800" dirty="0"/>
          </a:p>
        </p:txBody>
      </p:sp>
    </p:spTree>
    <p:extLst>
      <p:ext uri="{BB962C8B-B14F-4D97-AF65-F5344CB8AC3E}">
        <p14:creationId xmlns:p14="http://schemas.microsoft.com/office/powerpoint/2010/main" val="3968773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073841"/>
              </p:ext>
            </p:extLst>
          </p:nvPr>
        </p:nvGraphicFramePr>
        <p:xfrm>
          <a:off x="2032000" y="719666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230702mm2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80+15,25+10=105,25mm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5B8D3FD-1EAB-47BE-B964-9905F058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532926"/>
              </p:ext>
            </p:extLst>
          </p:nvPr>
        </p:nvGraphicFramePr>
        <p:xfrm>
          <a:off x="2032000" y="2031563"/>
          <a:ext cx="8128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419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232581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147560mm2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80+10+5+10=105mm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B9696DF-5E0B-414E-BD1E-4FABCE9A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03042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83142mm2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12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B0AF8A42-67A3-482A-B280-253C86B54CD8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F8AA838-24FD-4B84-986B-B5D783D22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74" b="88704" l="10000" r="90000">
                        <a14:foregroundMark x1="61094" y1="88704" x2="60625" y2="81574"/>
                      </a14:backgroundRemoval>
                    </a14:imgEffect>
                  </a14:imgLayer>
                </a14:imgProps>
              </a:ext>
            </a:extLst>
          </a:blip>
          <a:srcRect b="9057"/>
          <a:stretch/>
        </p:blipFill>
        <p:spPr>
          <a:xfrm>
            <a:off x="-466304" y="125882"/>
            <a:ext cx="12913955" cy="6606235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BB98F07-8251-4BEC-A9DB-4E86A2A4E907}"/>
              </a:ext>
            </a:extLst>
          </p:cNvPr>
          <p:cNvCxnSpPr>
            <a:cxnSpLocks/>
          </p:cNvCxnSpPr>
          <p:nvPr/>
        </p:nvCxnSpPr>
        <p:spPr>
          <a:xfrm flipV="1">
            <a:off x="7183314" y="1555423"/>
            <a:ext cx="0" cy="468276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AA27CF1-AB6E-44F2-93FF-361546EF9C9E}"/>
              </a:ext>
            </a:extLst>
          </p:cNvPr>
          <p:cNvCxnSpPr/>
          <p:nvPr/>
        </p:nvCxnSpPr>
        <p:spPr>
          <a:xfrm>
            <a:off x="7183314" y="6238188"/>
            <a:ext cx="3600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C90FD91A-8D39-4502-A8B6-C1390AFAD3E6}"/>
              </a:ext>
            </a:extLst>
          </p:cNvPr>
          <p:cNvSpPr txBox="1"/>
          <p:nvPr/>
        </p:nvSpPr>
        <p:spPr>
          <a:xfrm>
            <a:off x="10388345" y="586885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409E48B-2FB1-4225-9AE4-F0FB3DCABF58}"/>
              </a:ext>
            </a:extLst>
          </p:cNvPr>
          <p:cNvSpPr txBox="1"/>
          <p:nvPr/>
        </p:nvSpPr>
        <p:spPr>
          <a:xfrm>
            <a:off x="7244559" y="147596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E7D0E684-4E37-4FCC-8089-EC0A81129C1A}"/>
              </a:ext>
            </a:extLst>
          </p:cNvPr>
          <p:cNvSpPr/>
          <p:nvPr/>
        </p:nvSpPr>
        <p:spPr>
          <a:xfrm>
            <a:off x="7045876" y="6115643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7D44F3-1502-4E0A-A265-F10C64E66371}"/>
              </a:ext>
            </a:extLst>
          </p:cNvPr>
          <p:cNvSpPr txBox="1"/>
          <p:nvPr/>
        </p:nvSpPr>
        <p:spPr>
          <a:xfrm>
            <a:off x="7312526" y="6284309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892990-F1F5-449D-AB3D-169ACC8C95EF}"/>
              </a:ext>
            </a:extLst>
          </p:cNvPr>
          <p:cNvSpPr txBox="1"/>
          <p:nvPr/>
        </p:nvSpPr>
        <p:spPr>
          <a:xfrm>
            <a:off x="7984622" y="469303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80mm</a:t>
            </a: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E34196C2-5F5E-4F18-ACA9-8C471C49C5C5}"/>
              </a:ext>
            </a:extLst>
          </p:cNvPr>
          <p:cNvSpPr/>
          <p:nvPr/>
        </p:nvSpPr>
        <p:spPr>
          <a:xfrm>
            <a:off x="7371186" y="3563332"/>
            <a:ext cx="387030" cy="2628736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03403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97837A-ADFB-48DF-878B-DEB59C0D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0"/>
          <a:stretch/>
        </p:blipFill>
        <p:spPr>
          <a:xfrm>
            <a:off x="0" y="0"/>
            <a:ext cx="12192000" cy="652334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810A758-191E-450D-A606-2E893C033CBA}"/>
              </a:ext>
            </a:extLst>
          </p:cNvPr>
          <p:cNvSpPr txBox="1"/>
          <p:nvPr/>
        </p:nvSpPr>
        <p:spPr>
          <a:xfrm>
            <a:off x="8557098" y="406920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10mm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BA56AC-99C6-4CF9-98E5-2F7C200C71DB}"/>
              </a:ext>
            </a:extLst>
          </p:cNvPr>
          <p:cNvSpPr txBox="1"/>
          <p:nvPr/>
        </p:nvSpPr>
        <p:spPr>
          <a:xfrm>
            <a:off x="6938131" y="2810646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18C3657-25D0-469A-B2B3-C1A2BDAEE103}"/>
              </a:ext>
            </a:extLst>
          </p:cNvPr>
          <p:cNvCxnSpPr>
            <a:cxnSpLocks/>
          </p:cNvCxnSpPr>
          <p:nvPr/>
        </p:nvCxnSpPr>
        <p:spPr>
          <a:xfrm flipH="1">
            <a:off x="8408046" y="4069204"/>
            <a:ext cx="1" cy="821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F1453EA-B458-4C3E-A482-1683AF5EA8D3}"/>
              </a:ext>
            </a:extLst>
          </p:cNvPr>
          <p:cNvCxnSpPr>
            <a:cxnSpLocks/>
          </p:cNvCxnSpPr>
          <p:nvPr/>
        </p:nvCxnSpPr>
        <p:spPr>
          <a:xfrm flipV="1">
            <a:off x="8408135" y="3127344"/>
            <a:ext cx="0" cy="1100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A720371-7ECF-436B-933B-36B87AF460D7}"/>
              </a:ext>
            </a:extLst>
          </p:cNvPr>
          <p:cNvCxnSpPr>
            <a:cxnSpLocks/>
          </p:cNvCxnSpPr>
          <p:nvPr/>
        </p:nvCxnSpPr>
        <p:spPr>
          <a:xfrm>
            <a:off x="6617616" y="3172121"/>
            <a:ext cx="166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AC70870-EF47-4A0D-BA61-AAF63DC55E87}"/>
                  </a:ext>
                </a:extLst>
              </p:cNvPr>
              <p:cNvSpPr txBox="1"/>
              <p:nvPr/>
            </p:nvSpPr>
            <p:spPr>
              <a:xfrm>
                <a:off x="9070854" y="4839842"/>
                <a:ext cx="1920799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sz="2000" dirty="0"/>
                  <a:t>5062,5pi</a:t>
                </a:r>
                <a:endParaRPr lang="ca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AC70870-EF47-4A0D-BA61-AAF63DC55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854" y="4839842"/>
                <a:ext cx="1920799" cy="1022652"/>
              </a:xfrm>
              <a:prstGeom prst="rect">
                <a:avLst/>
              </a:prstGeom>
              <a:blipFill>
                <a:blip r:embed="rId3"/>
                <a:stretch>
                  <a:fillRect l="-3175" t="-2381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0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97837A-ADFB-48DF-878B-DEB59C0D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0"/>
          <a:stretch/>
        </p:blipFill>
        <p:spPr>
          <a:xfrm>
            <a:off x="0" y="0"/>
            <a:ext cx="12192000" cy="652334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810A758-191E-450D-A606-2E893C033CBA}"/>
              </a:ext>
            </a:extLst>
          </p:cNvPr>
          <p:cNvSpPr txBox="1"/>
          <p:nvPr/>
        </p:nvSpPr>
        <p:spPr>
          <a:xfrm>
            <a:off x="8557098" y="406920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10mm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BA56AC-99C6-4CF9-98E5-2F7C200C71DB}"/>
              </a:ext>
            </a:extLst>
          </p:cNvPr>
          <p:cNvSpPr txBox="1"/>
          <p:nvPr/>
        </p:nvSpPr>
        <p:spPr>
          <a:xfrm>
            <a:off x="6938131" y="2810646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20mm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18C3657-25D0-469A-B2B3-C1A2BDAEE103}"/>
              </a:ext>
            </a:extLst>
          </p:cNvPr>
          <p:cNvCxnSpPr>
            <a:cxnSpLocks/>
          </p:cNvCxnSpPr>
          <p:nvPr/>
        </p:nvCxnSpPr>
        <p:spPr>
          <a:xfrm flipH="1">
            <a:off x="8408046" y="4069204"/>
            <a:ext cx="1" cy="8213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F1453EA-B458-4C3E-A482-1683AF5EA8D3}"/>
              </a:ext>
            </a:extLst>
          </p:cNvPr>
          <p:cNvCxnSpPr>
            <a:cxnSpLocks/>
          </p:cNvCxnSpPr>
          <p:nvPr/>
        </p:nvCxnSpPr>
        <p:spPr>
          <a:xfrm flipV="1">
            <a:off x="8408135" y="3127344"/>
            <a:ext cx="0" cy="1100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A720371-7ECF-436B-933B-36B87AF460D7}"/>
              </a:ext>
            </a:extLst>
          </p:cNvPr>
          <p:cNvCxnSpPr>
            <a:cxnSpLocks/>
          </p:cNvCxnSpPr>
          <p:nvPr/>
        </p:nvCxnSpPr>
        <p:spPr>
          <a:xfrm>
            <a:off x="6617616" y="3172121"/>
            <a:ext cx="1668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EEF5E60-6032-4DC6-A926-0AAE64BC7C2A}"/>
                  </a:ext>
                </a:extLst>
              </p:cNvPr>
              <p:cNvSpPr txBox="1"/>
              <p:nvPr/>
            </p:nvSpPr>
            <p:spPr>
              <a:xfrm>
                <a:off x="8896454" y="4890515"/>
                <a:ext cx="1605003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dirty="0"/>
                  <a:t>12566,37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EEF5E60-6032-4DC6-A926-0AAE64BC7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454" y="4890515"/>
                <a:ext cx="1605003" cy="1022652"/>
              </a:xfrm>
              <a:prstGeom prst="rect">
                <a:avLst/>
              </a:prstGeom>
              <a:blipFill>
                <a:blip r:embed="rId3"/>
                <a:stretch>
                  <a:fillRect l="-3788" t="-1786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70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988581"/>
              </p:ext>
            </p:extLst>
          </p:nvPr>
        </p:nvGraphicFramePr>
        <p:xfrm>
          <a:off x="2032000" y="719666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15904,31mm2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80+5+50=135mm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5B8D3FD-1EAB-47BE-B964-9905F058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714912"/>
              </p:ext>
            </p:extLst>
          </p:nvPr>
        </p:nvGraphicFramePr>
        <p:xfrm>
          <a:off x="2032000" y="2031563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419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232581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12566,37mm2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80+5+50=135mm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C585F4F-852F-4B2E-86EF-FC518D6E4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11814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3337,94mm2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132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F07D42BF-B192-45AB-8E30-9BE96BF73DA2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B0FEAB4-9FEB-4C10-89A0-45FD51244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26" b="84815" l="35156" r="74271">
                        <a14:foregroundMark x1="57500" y1="84815" x2="50990" y2="84815"/>
                        <a14:foregroundMark x1="74010" y1="59167" x2="74271" y2="49630"/>
                        <a14:foregroundMark x1="37552" y1="59352" x2="35156" y2="58426"/>
                        <a14:foregroundMark x1="43750" y1="36019" x2="62604" y2="35278"/>
                        <a14:foregroundMark x1="62604" y1="35278" x2="66458" y2="35926"/>
                        <a14:foregroundMark x1="66458" y1="35926" x2="67188" y2="39444"/>
                      </a14:backgroundRemoval>
                    </a14:imgEffect>
                  </a14:imgLayer>
                </a14:imgProps>
              </a:ext>
            </a:extLst>
          </a:blip>
          <a:srcRect l="30663" t="30618" r="22911" b="9497"/>
          <a:stretch/>
        </p:blipFill>
        <p:spPr>
          <a:xfrm>
            <a:off x="3467099" y="2295525"/>
            <a:ext cx="6076951" cy="4410076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C8249C5-8F25-48CE-89F7-34B1A7D6D92F}"/>
              </a:ext>
            </a:extLst>
          </p:cNvPr>
          <p:cNvCxnSpPr>
            <a:cxnSpLocks/>
          </p:cNvCxnSpPr>
          <p:nvPr/>
        </p:nvCxnSpPr>
        <p:spPr>
          <a:xfrm flipV="1">
            <a:off x="6749681" y="1847655"/>
            <a:ext cx="0" cy="40723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6EB0C5A-B8EB-4C8F-97EB-AFB2839D4C88}"/>
              </a:ext>
            </a:extLst>
          </p:cNvPr>
          <p:cNvCxnSpPr>
            <a:cxnSpLocks/>
          </p:cNvCxnSpPr>
          <p:nvPr/>
        </p:nvCxnSpPr>
        <p:spPr>
          <a:xfrm>
            <a:off x="6749681" y="5917677"/>
            <a:ext cx="294726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D0D0A85-9565-4E1D-92C6-259884D4BD4A}"/>
              </a:ext>
            </a:extLst>
          </p:cNvPr>
          <p:cNvSpPr/>
          <p:nvPr/>
        </p:nvSpPr>
        <p:spPr>
          <a:xfrm>
            <a:off x="6612233" y="5795135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7E05C46-075B-402B-BA27-6D66BC937BEC}"/>
              </a:ext>
            </a:extLst>
          </p:cNvPr>
          <p:cNvSpPr txBox="1"/>
          <p:nvPr/>
        </p:nvSpPr>
        <p:spPr>
          <a:xfrm>
            <a:off x="6885606" y="5915322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ECEE100-25BC-4AC6-A9C0-FBA43B6C93F1}"/>
              </a:ext>
            </a:extLst>
          </p:cNvPr>
          <p:cNvSpPr txBox="1"/>
          <p:nvPr/>
        </p:nvSpPr>
        <p:spPr>
          <a:xfrm>
            <a:off x="9319117" y="554716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A421CB-15F7-4FA0-94F7-C377885D4772}"/>
              </a:ext>
            </a:extLst>
          </p:cNvPr>
          <p:cNvSpPr txBox="1"/>
          <p:nvPr/>
        </p:nvSpPr>
        <p:spPr>
          <a:xfrm>
            <a:off x="6866701" y="1847655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9C68F2AE-C95E-4DEF-86C6-394D4D6CE71B}"/>
              </a:ext>
            </a:extLst>
          </p:cNvPr>
          <p:cNvSpPr/>
          <p:nvPr/>
        </p:nvSpPr>
        <p:spPr>
          <a:xfrm>
            <a:off x="7582022" y="4781552"/>
            <a:ext cx="213946" cy="113141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2CC1B2-F8A2-44DD-B39D-503312862A26}"/>
              </a:ext>
            </a:extLst>
          </p:cNvPr>
          <p:cNvSpPr txBox="1"/>
          <p:nvPr/>
        </p:nvSpPr>
        <p:spPr>
          <a:xfrm>
            <a:off x="7965567" y="5161103"/>
            <a:ext cx="135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80-30mm</a:t>
            </a:r>
          </a:p>
        </p:txBody>
      </p:sp>
    </p:spTree>
    <p:extLst>
      <p:ext uri="{BB962C8B-B14F-4D97-AF65-F5344CB8AC3E}">
        <p14:creationId xmlns:p14="http://schemas.microsoft.com/office/powerpoint/2010/main" val="184448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68B82A5-8323-4417-87C7-A1543C857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5"/>
          <a:stretch/>
        </p:blipFill>
        <p:spPr>
          <a:xfrm>
            <a:off x="0" y="0"/>
            <a:ext cx="12192000" cy="6542202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9D8D37E3-1F22-4150-875A-C499A4E9640F}"/>
              </a:ext>
            </a:extLst>
          </p:cNvPr>
          <p:cNvCxnSpPr>
            <a:cxnSpLocks/>
          </p:cNvCxnSpPr>
          <p:nvPr/>
        </p:nvCxnSpPr>
        <p:spPr>
          <a:xfrm flipV="1">
            <a:off x="8904246" y="3429000"/>
            <a:ext cx="0" cy="638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90BF355-0F6D-41EB-AB1B-3570BD16E6C3}"/>
              </a:ext>
            </a:extLst>
          </p:cNvPr>
          <p:cNvCxnSpPr>
            <a:cxnSpLocks/>
          </p:cNvCxnSpPr>
          <p:nvPr/>
        </p:nvCxnSpPr>
        <p:spPr>
          <a:xfrm>
            <a:off x="8904246" y="3647873"/>
            <a:ext cx="1" cy="561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61CD913-88F9-4DE5-AF0D-6D5C66F4543F}"/>
                  </a:ext>
                </a:extLst>
              </p:cNvPr>
              <p:cNvSpPr txBox="1"/>
              <p:nvPr/>
            </p:nvSpPr>
            <p:spPr>
              <a:xfrm>
                <a:off x="9100734" y="4315506"/>
                <a:ext cx="2212532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dirty="0"/>
                  <a:t>1884955,592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61CD913-88F9-4DE5-AF0D-6D5C66F45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734" y="4315506"/>
                <a:ext cx="2212532" cy="1022652"/>
              </a:xfrm>
              <a:prstGeom prst="rect">
                <a:avLst/>
              </a:prstGeom>
              <a:blipFill>
                <a:blip r:embed="rId3"/>
                <a:stretch>
                  <a:fillRect l="-3030" t="-2381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0CE504A8-1027-4615-91D7-061FBBBDB43C}"/>
              </a:ext>
            </a:extLst>
          </p:cNvPr>
          <p:cNvSpPr txBox="1"/>
          <p:nvPr/>
        </p:nvSpPr>
        <p:spPr>
          <a:xfrm>
            <a:off x="8904246" y="366858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60mm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643CBB4-A2F2-4E55-8C5E-7D1BA9A43F4A}"/>
              </a:ext>
            </a:extLst>
          </p:cNvPr>
          <p:cNvCxnSpPr>
            <a:cxnSpLocks/>
          </p:cNvCxnSpPr>
          <p:nvPr/>
        </p:nvCxnSpPr>
        <p:spPr>
          <a:xfrm>
            <a:off x="7402749" y="3429000"/>
            <a:ext cx="13989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DA3E84C-FEF4-4EEF-94DC-49BCCF5A596C}"/>
              </a:ext>
            </a:extLst>
          </p:cNvPr>
          <p:cNvSpPr txBox="1"/>
          <p:nvPr/>
        </p:nvSpPr>
        <p:spPr>
          <a:xfrm>
            <a:off x="7588480" y="305966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100mm</a:t>
            </a:r>
          </a:p>
        </p:txBody>
      </p:sp>
    </p:spTree>
    <p:extLst>
      <p:ext uri="{BB962C8B-B14F-4D97-AF65-F5344CB8AC3E}">
        <p14:creationId xmlns:p14="http://schemas.microsoft.com/office/powerpoint/2010/main" val="371596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68B82A5-8323-4417-87C7-A1543C857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4"/>
          <a:stretch/>
        </p:blipFill>
        <p:spPr>
          <a:xfrm>
            <a:off x="0" y="0"/>
            <a:ext cx="12192000" cy="650449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9D8D37E3-1F22-4150-875A-C499A4E9640F}"/>
              </a:ext>
            </a:extLst>
          </p:cNvPr>
          <p:cNvCxnSpPr>
            <a:cxnSpLocks/>
          </p:cNvCxnSpPr>
          <p:nvPr/>
        </p:nvCxnSpPr>
        <p:spPr>
          <a:xfrm flipV="1">
            <a:off x="8904246" y="3429000"/>
            <a:ext cx="0" cy="6384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90BF355-0F6D-41EB-AB1B-3570BD16E6C3}"/>
              </a:ext>
            </a:extLst>
          </p:cNvPr>
          <p:cNvCxnSpPr>
            <a:cxnSpLocks/>
          </p:cNvCxnSpPr>
          <p:nvPr/>
        </p:nvCxnSpPr>
        <p:spPr>
          <a:xfrm>
            <a:off x="8904246" y="3647873"/>
            <a:ext cx="1" cy="5617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61CD913-88F9-4DE5-AF0D-6D5C66F4543F}"/>
                  </a:ext>
                </a:extLst>
              </p:cNvPr>
              <p:cNvSpPr txBox="1"/>
              <p:nvPr/>
            </p:nvSpPr>
            <p:spPr>
              <a:xfrm>
                <a:off x="9100734" y="4315506"/>
                <a:ext cx="2212532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ca-ES" sz="2000" b="1" dirty="0"/>
                  <a:t>V= </a:t>
                </a:r>
                <a14:m>
                  <m:oMath xmlns:m="http://schemas.openxmlformats.org/officeDocument/2006/math">
                    <m:r>
                      <a:rPr lang="ca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s-E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E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ca-ES" sz="2000" b="1" dirty="0"/>
              </a:p>
              <a:p>
                <a:endParaRPr lang="ca-ES" sz="2000" b="1" dirty="0"/>
              </a:p>
              <a:p>
                <a:r>
                  <a:rPr lang="ca-ES" sz="2000" b="1" dirty="0"/>
                  <a:t>V= </a:t>
                </a:r>
                <a:r>
                  <a:rPr lang="ca-ES" dirty="0"/>
                  <a:t>1526814,03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61CD913-88F9-4DE5-AF0D-6D5C66F45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734" y="4315506"/>
                <a:ext cx="2212532" cy="1022652"/>
              </a:xfrm>
              <a:prstGeom prst="rect">
                <a:avLst/>
              </a:prstGeom>
              <a:blipFill>
                <a:blip r:embed="rId3"/>
                <a:stretch>
                  <a:fillRect l="-3030" t="-2381" b="-9524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0CE504A8-1027-4615-91D7-061FBBBDB43C}"/>
              </a:ext>
            </a:extLst>
          </p:cNvPr>
          <p:cNvSpPr txBox="1"/>
          <p:nvPr/>
        </p:nvSpPr>
        <p:spPr>
          <a:xfrm>
            <a:off x="8904246" y="366858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60mm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643CBB4-A2F2-4E55-8C5E-7D1BA9A43F4A}"/>
              </a:ext>
            </a:extLst>
          </p:cNvPr>
          <p:cNvCxnSpPr>
            <a:cxnSpLocks/>
          </p:cNvCxnSpPr>
          <p:nvPr/>
        </p:nvCxnSpPr>
        <p:spPr>
          <a:xfrm>
            <a:off x="7402749" y="3429000"/>
            <a:ext cx="13989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DA3E84C-FEF4-4EEF-94DC-49BCCF5A596C}"/>
              </a:ext>
            </a:extLst>
          </p:cNvPr>
          <p:cNvSpPr txBox="1"/>
          <p:nvPr/>
        </p:nvSpPr>
        <p:spPr>
          <a:xfrm>
            <a:off x="7588480" y="305966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90mm</a:t>
            </a:r>
          </a:p>
        </p:txBody>
      </p:sp>
    </p:spTree>
    <p:extLst>
      <p:ext uri="{BB962C8B-B14F-4D97-AF65-F5344CB8AC3E}">
        <p14:creationId xmlns:p14="http://schemas.microsoft.com/office/powerpoint/2010/main" val="42186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D2AB304F-679B-4602-93F5-BE1E8681E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69159"/>
              </p:ext>
            </p:extLst>
          </p:nvPr>
        </p:nvGraphicFramePr>
        <p:xfrm>
          <a:off x="2032000" y="719666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87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1985913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1884955,592mm2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80+30=110mm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5B8D3FD-1EAB-47BE-B964-9905F058D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119169"/>
              </p:ext>
            </p:extLst>
          </p:nvPr>
        </p:nvGraphicFramePr>
        <p:xfrm>
          <a:off x="1167618" y="2031563"/>
          <a:ext cx="899238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1526814,03mm2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80+30=110mm</a:t>
                      </a:r>
                    </a:p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B7908EF-076C-46D7-9591-F3189DF78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94625"/>
              </p:ext>
            </p:extLst>
          </p:nvPr>
        </p:nvGraphicFramePr>
        <p:xfrm>
          <a:off x="1446627" y="4237846"/>
          <a:ext cx="899238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183">
                  <a:extLst>
                    <a:ext uri="{9D8B030D-6E8A-4147-A177-3AD203B41FA5}">
                      <a16:colId xmlns:a16="http://schemas.microsoft.com/office/drawing/2014/main" val="1294514874"/>
                    </a:ext>
                  </a:extLst>
                </a:gridCol>
                <a:gridCol w="2470008">
                  <a:extLst>
                    <a:ext uri="{9D8B030D-6E8A-4147-A177-3AD203B41FA5}">
                      <a16:colId xmlns:a16="http://schemas.microsoft.com/office/drawing/2014/main" val="1225806038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892300557"/>
                    </a:ext>
                  </a:extLst>
                </a:gridCol>
                <a:gridCol w="2248096">
                  <a:extLst>
                    <a:ext uri="{9D8B030D-6E8A-4147-A177-3AD203B41FA5}">
                      <a16:colId xmlns:a16="http://schemas.microsoft.com/office/drawing/2014/main" val="1585984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 tot aquest </a:t>
                      </a:r>
                      <a:r>
                        <a:rPr lang="ca-ES" dirty="0" err="1"/>
                        <a:t>troç</a:t>
                      </a:r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507495"/>
                  </a:ext>
                </a:extLst>
              </a:tr>
              <a:tr h="308798">
                <a:tc>
                  <a:txBody>
                    <a:bodyPr/>
                    <a:lstStyle/>
                    <a:p>
                      <a:r>
                        <a:rPr lang="ca-ES" dirty="0"/>
                        <a:t>358141,562mm2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5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653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3CEAA-FCB5-40B1-952D-CFC9B41D38E6}"/>
              </a:ext>
            </a:extLst>
          </p:cNvPr>
          <p:cNvSpPr txBox="1">
            <a:spLocks/>
          </p:cNvSpPr>
          <p:nvPr/>
        </p:nvSpPr>
        <p:spPr>
          <a:xfrm>
            <a:off x="700391" y="109388"/>
            <a:ext cx="107977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/>
              <a:t>CENTER OF MASSAS</a:t>
            </a:r>
            <a:r>
              <a:rPr lang="es-ES" sz="5400" b="1" dirty="0"/>
              <a:t> TOTAL</a:t>
            </a:r>
            <a:endParaRPr lang="ca-ES" sz="5400" b="1" dirty="0"/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345AE009-69ED-4583-913A-322B58A91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21692"/>
              </p:ext>
            </p:extLst>
          </p:nvPr>
        </p:nvGraphicFramePr>
        <p:xfrm>
          <a:off x="2032000" y="719666"/>
          <a:ext cx="8128000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019462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3298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27699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92085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Volum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1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87473,72mm2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-57,75mm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102,5mm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4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-69115,038mm2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57,75mm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100mm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0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100530,965mm2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40mm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33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-5654,866mm2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40mm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30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95425,877mm2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102,5mm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810975"/>
                  </a:ext>
                </a:extLst>
              </a:tr>
              <a:tr h="351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-75398,224mm2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100mm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5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230702mm2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105,25mm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5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-147560mm2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105mm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8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15904,31mm2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135mm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36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-12566,37mm2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135mm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10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1884955,592mm2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dirty="0"/>
                        <a:t>-15268140,03mm2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68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Volum TOTAL:</a:t>
                      </a:r>
                    </a:p>
                    <a:p>
                      <a:pPr algn="ctr"/>
                      <a:r>
                        <a:rPr lang="ca-ES" dirty="0"/>
                        <a:t>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a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20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62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80702E1-9896-4404-B402-BFC5F36B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59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BEDCED5D-56B8-490B-A54E-EE6F93F23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399384"/>
              </p:ext>
            </p:extLst>
          </p:nvPr>
        </p:nvGraphicFramePr>
        <p:xfrm>
          <a:off x="2032000" y="213368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56560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70663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68184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3536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Volum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81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596242,618mm2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118,766mm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6482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6421BB0-37E6-4F7A-9F37-0314C867F12A}"/>
                  </a:ext>
                </a:extLst>
              </p:cNvPr>
              <p:cNvSpPr txBox="1"/>
              <p:nvPr/>
            </p:nvSpPr>
            <p:spPr>
              <a:xfrm>
                <a:off x="712247" y="948965"/>
                <a:ext cx="3061607" cy="593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𝐶𝑒𝑛𝑡𝑟𝑒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𝑚𝑎𝑠𝑠𝑒𝑠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ca-ES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6421BB0-37E6-4F7A-9F37-0314C867F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47" y="948965"/>
                <a:ext cx="3061607" cy="5934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FE171E6-8BD4-4DAA-A3D4-F4F8FB3A29B2}"/>
                  </a:ext>
                </a:extLst>
              </p:cNvPr>
              <p:cNvSpPr txBox="1"/>
              <p:nvPr/>
            </p:nvSpPr>
            <p:spPr>
              <a:xfrm>
                <a:off x="4583887" y="948965"/>
                <a:ext cx="3024226" cy="593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𝐶𝑒𝑛𝑡𝑟𝑒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𝑚𝑎𝑠𝑠𝑒𝑠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ca-ES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FE171E6-8BD4-4DAA-A3D4-F4F8FB3A2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87" y="948965"/>
                <a:ext cx="3024226" cy="593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A50F247-DE4F-4CF5-9C26-08F202988DE8}"/>
                  </a:ext>
                </a:extLst>
              </p:cNvPr>
              <p:cNvSpPr txBox="1"/>
              <p:nvPr/>
            </p:nvSpPr>
            <p:spPr>
              <a:xfrm>
                <a:off x="8427571" y="948965"/>
                <a:ext cx="3052182" cy="593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𝐶𝑒𝑛𝑡𝑟𝑒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𝑚𝑎𝑠𝑠𝑒𝑠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ca-ES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A50F247-DE4F-4CF5-9C26-08F202988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571" y="948965"/>
                <a:ext cx="3052182" cy="593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666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7">
            <a:extLst>
              <a:ext uri="{FF2B5EF4-FFF2-40B4-BE49-F238E27FC236}">
                <a16:creationId xmlns:a16="http://schemas.microsoft.com/office/drawing/2014/main" id="{553F71BC-958C-4698-A125-C5EC68E89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89" t="32896" r="21328" b="11922"/>
          <a:stretch/>
        </p:blipFill>
        <p:spPr>
          <a:xfrm>
            <a:off x="5215574" y="2129294"/>
            <a:ext cx="5335196" cy="416288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9A53527-EE01-45B8-A3BD-BCC33F9A38B3}"/>
              </a:ext>
            </a:extLst>
          </p:cNvPr>
          <p:cNvSpPr txBox="1">
            <a:spLocks/>
          </p:cNvSpPr>
          <p:nvPr/>
        </p:nvSpPr>
        <p:spPr>
          <a:xfrm>
            <a:off x="2432435" y="1542495"/>
            <a:ext cx="376482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  <a:ea typeface="+mn-ea"/>
                <a:cs typeface="+mn-cs"/>
              </a:rPr>
              <a:t>FOTO PER CALCULS DEL CENTRE DE INERCIES, </a:t>
            </a:r>
            <a:r>
              <a:rPr lang="en-US" sz="1800" b="1" dirty="0" err="1">
                <a:latin typeface="+mn-lt"/>
                <a:ea typeface="+mn-ea"/>
                <a:cs typeface="+mn-cs"/>
              </a:rPr>
              <a:t>respecte</a:t>
            </a:r>
            <a:r>
              <a:rPr lang="en-US" sz="1800" b="1" dirty="0">
                <a:latin typeface="+mn-lt"/>
                <a:ea typeface="+mn-ea"/>
                <a:cs typeface="+mn-cs"/>
              </a:rPr>
              <a:t> el </a:t>
            </a:r>
            <a:r>
              <a:rPr lang="en-US" sz="1800" b="1" dirty="0" err="1">
                <a:latin typeface="+mn-lt"/>
                <a:ea typeface="+mn-ea"/>
                <a:cs typeface="+mn-cs"/>
              </a:rPr>
              <a:t>serbomotor</a:t>
            </a:r>
            <a:endParaRPr lang="en-US" sz="1800" b="1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8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646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EE0250B-B854-4B8F-BB7A-FD1E395E20E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F69443D-C452-4CB9-BA75-1B136A6E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96" b="83704" l="14219" r="87292">
                        <a14:foregroundMark x1="70260" y1="29907" x2="68698" y2="29167"/>
                        <a14:foregroundMark x1="47083" y1="28704" x2="50677" y2="29907"/>
                        <a14:foregroundMark x1="50677" y1="29907" x2="52500" y2="28796"/>
                      </a14:backgroundRemoval>
                    </a14:imgEffect>
                  </a14:imgLayer>
                </a14:imgProps>
              </a:ext>
            </a:extLst>
          </a:blip>
          <a:srcRect l="26583" t="24111" r="3542" b="9646"/>
          <a:stretch/>
        </p:blipFill>
        <p:spPr>
          <a:xfrm>
            <a:off x="1066800" y="914924"/>
            <a:ext cx="10627583" cy="5667276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AD18435-8EBB-4D23-B475-A831314B4A8A}"/>
              </a:ext>
            </a:extLst>
          </p:cNvPr>
          <p:cNvCxnSpPr>
            <a:cxnSpLocks/>
          </p:cNvCxnSpPr>
          <p:nvPr/>
        </p:nvCxnSpPr>
        <p:spPr>
          <a:xfrm>
            <a:off x="4060735" y="1323975"/>
            <a:ext cx="359859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C317F5F-3C7C-461C-8A13-C32AFC35C2B4}"/>
              </a:ext>
            </a:extLst>
          </p:cNvPr>
          <p:cNvCxnSpPr>
            <a:cxnSpLocks/>
          </p:cNvCxnSpPr>
          <p:nvPr/>
        </p:nvCxnSpPr>
        <p:spPr>
          <a:xfrm flipH="1" flipV="1">
            <a:off x="7011954" y="762498"/>
            <a:ext cx="58040" cy="254934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FE8E694-9573-4E57-91F9-37310AF7765A}"/>
              </a:ext>
            </a:extLst>
          </p:cNvPr>
          <p:cNvCxnSpPr>
            <a:cxnSpLocks/>
          </p:cNvCxnSpPr>
          <p:nvPr/>
        </p:nvCxnSpPr>
        <p:spPr>
          <a:xfrm>
            <a:off x="7040973" y="3185376"/>
            <a:ext cx="281740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B5240C0-6298-4C4C-92F5-B335B43E79B5}"/>
              </a:ext>
            </a:extLst>
          </p:cNvPr>
          <p:cNvSpPr txBox="1"/>
          <p:nvPr/>
        </p:nvSpPr>
        <p:spPr>
          <a:xfrm>
            <a:off x="9507456" y="281604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4172E7-CC53-4743-9211-8909B3882D26}"/>
              </a:ext>
            </a:extLst>
          </p:cNvPr>
          <p:cNvSpPr txBox="1"/>
          <p:nvPr/>
        </p:nvSpPr>
        <p:spPr>
          <a:xfrm>
            <a:off x="7067739" y="73025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67221E7-4C4C-4CB2-8287-26C352192FCE}"/>
              </a:ext>
            </a:extLst>
          </p:cNvPr>
          <p:cNvSpPr/>
          <p:nvPr/>
        </p:nvSpPr>
        <p:spPr>
          <a:xfrm>
            <a:off x="6904287" y="3062835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409DA1-CE3B-49A9-9627-92D60D3E4CDB}"/>
              </a:ext>
            </a:extLst>
          </p:cNvPr>
          <p:cNvSpPr txBox="1"/>
          <p:nvPr/>
        </p:nvSpPr>
        <p:spPr>
          <a:xfrm>
            <a:off x="6631820" y="327669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3E2DE33-D670-446A-84D4-409DC54A5256}"/>
              </a:ext>
            </a:extLst>
          </p:cNvPr>
          <p:cNvCxnSpPr>
            <a:cxnSpLocks/>
          </p:cNvCxnSpPr>
          <p:nvPr/>
        </p:nvCxnSpPr>
        <p:spPr>
          <a:xfrm flipH="1" flipV="1">
            <a:off x="7813111" y="762498"/>
            <a:ext cx="58040" cy="25493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EED14B-4F2D-4C18-9F36-9B96F0DB8EC0}"/>
              </a:ext>
            </a:extLst>
          </p:cNvPr>
          <p:cNvSpPr txBox="1"/>
          <p:nvPr/>
        </p:nvSpPr>
        <p:spPr>
          <a:xfrm>
            <a:off x="7949798" y="757639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Y’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AD2E7D0-D05D-477A-A8FB-929D6514B3EE}"/>
              </a:ext>
            </a:extLst>
          </p:cNvPr>
          <p:cNvSpPr txBox="1"/>
          <p:nvPr/>
        </p:nvSpPr>
        <p:spPr>
          <a:xfrm>
            <a:off x="7422160" y="327669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Z’</a:t>
            </a:r>
          </a:p>
        </p:txBody>
      </p:sp>
      <p:sp>
        <p:nvSpPr>
          <p:cNvPr id="21" name="Diagrama de flujo: conector 20">
            <a:extLst>
              <a:ext uri="{FF2B5EF4-FFF2-40B4-BE49-F238E27FC236}">
                <a16:creationId xmlns:a16="http://schemas.microsoft.com/office/drawing/2014/main" id="{82D9D6C9-551A-4E2D-B328-5CC918710195}"/>
              </a:ext>
            </a:extLst>
          </p:cNvPr>
          <p:cNvSpPr/>
          <p:nvPr/>
        </p:nvSpPr>
        <p:spPr>
          <a:xfrm>
            <a:off x="7734464" y="3076143"/>
            <a:ext cx="273373" cy="245083"/>
          </a:xfrm>
          <a:prstGeom prst="flowChartConnector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0A3B211-1E45-4AAB-8A02-50D860793F68}"/>
              </a:ext>
            </a:extLst>
          </p:cNvPr>
          <p:cNvCxnSpPr>
            <a:cxnSpLocks/>
          </p:cNvCxnSpPr>
          <p:nvPr/>
        </p:nvCxnSpPr>
        <p:spPr>
          <a:xfrm>
            <a:off x="7871150" y="3185376"/>
            <a:ext cx="1187012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D8C6740-49CE-4B13-86C5-0F81E2C15E66}"/>
              </a:ext>
            </a:extLst>
          </p:cNvPr>
          <p:cNvSpPr txBox="1"/>
          <p:nvPr/>
        </p:nvSpPr>
        <p:spPr>
          <a:xfrm>
            <a:off x="8676209" y="278866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X’</a:t>
            </a:r>
          </a:p>
        </p:txBody>
      </p:sp>
      <p:sp>
        <p:nvSpPr>
          <p:cNvPr id="26" name="Abrir llave 25">
            <a:extLst>
              <a:ext uri="{FF2B5EF4-FFF2-40B4-BE49-F238E27FC236}">
                <a16:creationId xmlns:a16="http://schemas.microsoft.com/office/drawing/2014/main" id="{B6760B4B-49A2-410B-9F19-64FBAAA25C70}"/>
              </a:ext>
            </a:extLst>
          </p:cNvPr>
          <p:cNvSpPr/>
          <p:nvPr/>
        </p:nvSpPr>
        <p:spPr>
          <a:xfrm rot="16200000">
            <a:off x="7263540" y="3162559"/>
            <a:ext cx="410206" cy="913377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8B2779F-D7E2-4193-A6B4-ED415266D5A3}"/>
              </a:ext>
            </a:extLst>
          </p:cNvPr>
          <p:cNvSpPr txBox="1"/>
          <p:nvPr/>
        </p:nvSpPr>
        <p:spPr>
          <a:xfrm>
            <a:off x="7086676" y="386681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22,5mm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39C4FB8-D132-4619-821F-852CBFCA3A3F}"/>
              </a:ext>
            </a:extLst>
          </p:cNvPr>
          <p:cNvSpPr txBox="1"/>
          <p:nvPr/>
        </p:nvSpPr>
        <p:spPr>
          <a:xfrm>
            <a:off x="676275" y="1152525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Io1=</a:t>
            </a:r>
          </a:p>
        </p:txBody>
      </p:sp>
    </p:spTree>
    <p:extLst>
      <p:ext uri="{BB962C8B-B14F-4D97-AF65-F5344CB8AC3E}">
        <p14:creationId xmlns:p14="http://schemas.microsoft.com/office/powerpoint/2010/main" val="66354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389FCD09-31BF-4D9A-A023-36F416AB99B3}"/>
                  </a:ext>
                </a:extLst>
              </p:cNvPr>
              <p:cNvSpPr/>
              <p:nvPr/>
            </p:nvSpPr>
            <p:spPr>
              <a:xfrm>
                <a:off x="743844" y="2339314"/>
                <a:ext cx="3725379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ca-E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ca-ES" i="0">
                        <a:latin typeface="Cambria Math" panose="02040503050406030204" pitchFamily="18" charset="0"/>
                      </a:rPr>
                      <m:t>′=25∗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22.5</m:t>
                                  </m:r>
                                </m:e>
                                <m:sup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22.5</m:t>
                                  </m:r>
                                </m:e>
                                <m:sup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mm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ca-ES" dirty="0"/>
              </a:p>
            </p:txBody>
          </p:sp>
        </mc:Choice>
        <mc:Fallback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389FCD09-31BF-4D9A-A023-36F416AB9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4" y="2339314"/>
                <a:ext cx="3725379" cy="824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F73FE43D-D2E5-4701-918F-327FC8EDBE42}"/>
                  </a:ext>
                </a:extLst>
              </p:cNvPr>
              <p:cNvSpPr/>
              <p:nvPr/>
            </p:nvSpPr>
            <p:spPr>
              <a:xfrm>
                <a:off x="0" y="3693717"/>
                <a:ext cx="12192000" cy="110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ca-E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ca-E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ca-E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ca-ES" i="1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12656.25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12656.25</m:t>
                              </m:r>
                            </m:e>
                          </m:mr>
                        </m:m>
                      </m:e>
                    </m:d>
                    <m:r>
                      <a:rPr lang="ca-E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25312.5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12770.83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12770.83</m:t>
                              </m:r>
                            </m:e>
                          </m:mr>
                        </m:m>
                      </m:e>
                    </m:d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25312.5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25427.08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25427.08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mm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ca-ES" dirty="0"/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F73FE43D-D2E5-4701-918F-327FC8EDB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3717"/>
                <a:ext cx="12192000" cy="1107547"/>
              </a:xfrm>
              <a:prstGeom prst="rect">
                <a:avLst/>
              </a:prstGeom>
              <a:blipFill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9561D1C-D9A3-48A5-A0DA-3B9378B1C1F2}"/>
                  </a:ext>
                </a:extLst>
              </p:cNvPr>
              <p:cNvSpPr/>
              <p:nvPr/>
            </p:nvSpPr>
            <p:spPr>
              <a:xfrm>
                <a:off x="743844" y="857779"/>
                <a:ext cx="4961230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ca-E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a-E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ca-ES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ca-ES" i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ca-E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ca-ES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ca-E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a-ES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ca-ES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ca-ES" i="0">
                        <a:latin typeface="Cambria Math" panose="02040503050406030204" pitchFamily="18" charset="0"/>
                      </a:rPr>
                      <m:t>∗25∗</m:t>
                    </m:r>
                    <m:sSup>
                      <m:sSup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a-ES" i="0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ca-ES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a-ES" i="0">
                        <a:latin typeface="Cambria Math" panose="02040503050406030204" pitchFamily="18" charset="0"/>
                      </a:rPr>
                      <m:t>=25312.5</m:t>
                    </m:r>
                  </m:oMath>
                </a14:m>
                <a:r>
                  <a:rPr lang="ca-E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mm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ca-ES" dirty="0"/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9561D1C-D9A3-48A5-A0DA-3B9378B1C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4" y="857779"/>
                <a:ext cx="4961230" cy="483466"/>
              </a:xfrm>
              <a:prstGeom prst="rect">
                <a:avLst/>
              </a:prstGeom>
              <a:blipFill>
                <a:blip r:embed="rId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681985FA-C071-4480-A7D0-2FFFE81975AF}"/>
                  </a:ext>
                </a:extLst>
              </p:cNvPr>
              <p:cNvSpPr/>
              <p:nvPr/>
            </p:nvSpPr>
            <p:spPr>
              <a:xfrm>
                <a:off x="187662" y="1555269"/>
                <a:ext cx="8343596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ca-E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3∗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∗25∗</m:t>
                      </m:r>
                      <m:d>
                        <m:d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3∗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ca-ES" i="0">
                          <a:latin typeface="Cambria Math" panose="02040503050406030204" pitchFamily="18" charset="0"/>
                        </a:rPr>
                        <m:t>=12770.83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ca-ES" dirty="0"/>
              </a:p>
            </p:txBody>
          </p:sp>
        </mc:Choice>
        <mc:Fallback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681985FA-C071-4480-A7D0-2FFFE8197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62" y="1555269"/>
                <a:ext cx="8343596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980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F07D42BF-B192-45AB-8E30-9BE96BF73DA2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B0FEAB4-9FEB-4C10-89A0-45FD51244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26" b="84815" l="35156" r="74271">
                        <a14:foregroundMark x1="57500" y1="84815" x2="50990" y2="84815"/>
                        <a14:foregroundMark x1="74010" y1="59167" x2="74271" y2="49630"/>
                        <a14:foregroundMark x1="37552" y1="59352" x2="35156" y2="58426"/>
                        <a14:foregroundMark x1="43750" y1="36019" x2="62604" y2="35278"/>
                        <a14:foregroundMark x1="62604" y1="35278" x2="66458" y2="35926"/>
                        <a14:foregroundMark x1="66458" y1="35926" x2="67188" y2="39444"/>
                      </a14:backgroundRemoval>
                    </a14:imgEffect>
                  </a14:imgLayer>
                </a14:imgProps>
              </a:ext>
            </a:extLst>
          </a:blip>
          <a:srcRect l="30663" t="30618" r="22911" b="9497"/>
          <a:stretch/>
        </p:blipFill>
        <p:spPr>
          <a:xfrm>
            <a:off x="3392555" y="2373051"/>
            <a:ext cx="6076951" cy="4410076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C8249C5-8F25-48CE-89F7-34B1A7D6D92F}"/>
              </a:ext>
            </a:extLst>
          </p:cNvPr>
          <p:cNvCxnSpPr>
            <a:cxnSpLocks/>
          </p:cNvCxnSpPr>
          <p:nvPr/>
        </p:nvCxnSpPr>
        <p:spPr>
          <a:xfrm flipV="1">
            <a:off x="7965567" y="1458057"/>
            <a:ext cx="5981" cy="26784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6EB0C5A-B8EB-4C8F-97EB-AFB2839D4C88}"/>
              </a:ext>
            </a:extLst>
          </p:cNvPr>
          <p:cNvCxnSpPr>
            <a:cxnSpLocks/>
          </p:cNvCxnSpPr>
          <p:nvPr/>
        </p:nvCxnSpPr>
        <p:spPr>
          <a:xfrm>
            <a:off x="7965567" y="4136502"/>
            <a:ext cx="294726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5F16B86-A685-4B32-A61F-A1D6D0E9F8A0}"/>
              </a:ext>
            </a:extLst>
          </p:cNvPr>
          <p:cNvCxnSpPr>
            <a:cxnSpLocks/>
          </p:cNvCxnSpPr>
          <p:nvPr/>
        </p:nvCxnSpPr>
        <p:spPr>
          <a:xfrm>
            <a:off x="6635394" y="4136502"/>
            <a:ext cx="34325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D0D0A85-9565-4E1D-92C6-259884D4BD4A}"/>
              </a:ext>
            </a:extLst>
          </p:cNvPr>
          <p:cNvSpPr/>
          <p:nvPr/>
        </p:nvSpPr>
        <p:spPr>
          <a:xfrm>
            <a:off x="7822406" y="3990371"/>
            <a:ext cx="273373" cy="245083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7E05C46-075B-402B-BA27-6D66BC937BEC}"/>
              </a:ext>
            </a:extLst>
          </p:cNvPr>
          <p:cNvSpPr txBox="1"/>
          <p:nvPr/>
        </p:nvSpPr>
        <p:spPr>
          <a:xfrm>
            <a:off x="7522374" y="3755438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Z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ECEE100-25BC-4AC6-A9C0-FBA43B6C93F1}"/>
              </a:ext>
            </a:extLst>
          </p:cNvPr>
          <p:cNvSpPr txBox="1"/>
          <p:nvPr/>
        </p:nvSpPr>
        <p:spPr>
          <a:xfrm>
            <a:off x="10516709" y="3763634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A421CB-15F7-4FA0-94F7-C377885D4772}"/>
              </a:ext>
            </a:extLst>
          </p:cNvPr>
          <p:cNvSpPr txBox="1"/>
          <p:nvPr/>
        </p:nvSpPr>
        <p:spPr>
          <a:xfrm>
            <a:off x="8060237" y="1402369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9C68F2AE-C95E-4DEF-86C6-394D4D6CE71B}"/>
              </a:ext>
            </a:extLst>
          </p:cNvPr>
          <p:cNvSpPr/>
          <p:nvPr/>
        </p:nvSpPr>
        <p:spPr>
          <a:xfrm rot="5400000">
            <a:off x="7140382" y="3746788"/>
            <a:ext cx="229508" cy="132767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2CC1B2-F8A2-44DD-B39D-503312862A26}"/>
              </a:ext>
            </a:extLst>
          </p:cNvPr>
          <p:cNvSpPr txBox="1"/>
          <p:nvPr/>
        </p:nvSpPr>
        <p:spPr>
          <a:xfrm>
            <a:off x="6845599" y="4525379"/>
            <a:ext cx="135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30mm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8519C63-567B-4AE7-9523-BA5E392EBE63}"/>
              </a:ext>
            </a:extLst>
          </p:cNvPr>
          <p:cNvCxnSpPr>
            <a:cxnSpLocks/>
          </p:cNvCxnSpPr>
          <p:nvPr/>
        </p:nvCxnSpPr>
        <p:spPr>
          <a:xfrm flipH="1" flipV="1">
            <a:off x="6562279" y="1497483"/>
            <a:ext cx="58040" cy="25493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E7070A86-5CF4-41C9-A4E3-FE2A72B96390}"/>
              </a:ext>
            </a:extLst>
          </p:cNvPr>
          <p:cNvSpPr/>
          <p:nvPr/>
        </p:nvSpPr>
        <p:spPr>
          <a:xfrm>
            <a:off x="6467609" y="4013960"/>
            <a:ext cx="273373" cy="245083"/>
          </a:xfrm>
          <a:prstGeom prst="flowChartConnector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B4D17C-F70D-4D73-9D58-12CA64B6719C}"/>
              </a:ext>
            </a:extLst>
          </p:cNvPr>
          <p:cNvSpPr txBox="1"/>
          <p:nvPr/>
        </p:nvSpPr>
        <p:spPr>
          <a:xfrm>
            <a:off x="9482686" y="3743580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X’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DA9F29A-242A-4AE0-8384-8D99007FAAED}"/>
              </a:ext>
            </a:extLst>
          </p:cNvPr>
          <p:cNvSpPr txBox="1"/>
          <p:nvPr/>
        </p:nvSpPr>
        <p:spPr>
          <a:xfrm>
            <a:off x="6714989" y="1413893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Y’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D8A0181-6E79-4C7A-89F7-C76376461343}"/>
              </a:ext>
            </a:extLst>
          </p:cNvPr>
          <p:cNvSpPr txBox="1"/>
          <p:nvPr/>
        </p:nvSpPr>
        <p:spPr>
          <a:xfrm>
            <a:off x="6133500" y="3792467"/>
            <a:ext cx="10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chemeClr val="accent5"/>
                </a:solidFill>
              </a:rPr>
              <a:t>Z’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8EE5B1-C6A6-4B0B-9404-3F750D9F53BC}"/>
              </a:ext>
            </a:extLst>
          </p:cNvPr>
          <p:cNvSpPr txBox="1"/>
          <p:nvPr/>
        </p:nvSpPr>
        <p:spPr>
          <a:xfrm>
            <a:off x="676275" y="1152525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Io2=</a:t>
            </a:r>
          </a:p>
        </p:txBody>
      </p:sp>
    </p:spTree>
    <p:extLst>
      <p:ext uri="{BB962C8B-B14F-4D97-AF65-F5344CB8AC3E}">
        <p14:creationId xmlns:p14="http://schemas.microsoft.com/office/powerpoint/2010/main" val="2243920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389FCD09-31BF-4D9A-A023-36F416AB99B3}"/>
                  </a:ext>
                </a:extLst>
              </p:cNvPr>
              <p:cNvSpPr/>
              <p:nvPr/>
            </p:nvSpPr>
            <p:spPr>
              <a:xfrm>
                <a:off x="743844" y="2339314"/>
                <a:ext cx="3372718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ca-ES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ca-ES" i="0">
                        <a:latin typeface="Cambria Math" panose="02040503050406030204" pitchFamily="18" charset="0"/>
                      </a:rPr>
                      <m:t>′=25∗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  <m:sup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0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  <m:sup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mm</m:t>
                    </m:r>
                    <m:r>
                      <a:rPr lang="es-ES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ca-ES" dirty="0"/>
              </a:p>
            </p:txBody>
          </p:sp>
        </mc:Choice>
        <mc:Fallback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389FCD09-31BF-4D9A-A023-36F416AB9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4" y="2339314"/>
                <a:ext cx="3372718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F73FE43D-D2E5-4701-918F-327FC8EDBE42}"/>
                  </a:ext>
                </a:extLst>
              </p:cNvPr>
              <p:cNvSpPr/>
              <p:nvPr/>
            </p:nvSpPr>
            <p:spPr>
              <a:xfrm>
                <a:off x="0" y="3693717"/>
                <a:ext cx="12192000" cy="830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ca-E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ca-E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ca-ES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a-E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ca-ES" i="1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214200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214200</m:t>
                              </m:r>
                            </m:e>
                          </m:mr>
                        </m:m>
                      </m:e>
                    </m:d>
                    <m:r>
                      <a:rPr lang="ca-ES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1190000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666400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666400</m:t>
                              </m:r>
                            </m:e>
                          </m:mr>
                        </m:m>
                      </m:e>
                    </m:d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1190000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80600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80600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ca-ES" dirty="0"/>
                  <a:t>mm*g</a:t>
                </a:r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F73FE43D-D2E5-4701-918F-327FC8EDB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3717"/>
                <a:ext cx="12192000" cy="8305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9561D1C-D9A3-48A5-A0DA-3B9378B1C1F2}"/>
                  </a:ext>
                </a:extLst>
              </p:cNvPr>
              <p:cNvSpPr/>
              <p:nvPr/>
            </p:nvSpPr>
            <p:spPr>
              <a:xfrm>
                <a:off x="743844" y="857779"/>
                <a:ext cx="538083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ca-E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238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1190000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ca-ES" dirty="0"/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9561D1C-D9A3-48A5-A0DA-3B9378B1C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4" y="857779"/>
                <a:ext cx="5380832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681985FA-C071-4480-A7D0-2FFFE81975AF}"/>
                  </a:ext>
                </a:extLst>
              </p:cNvPr>
              <p:cNvSpPr/>
              <p:nvPr/>
            </p:nvSpPr>
            <p:spPr>
              <a:xfrm>
                <a:off x="187662" y="1555269"/>
                <a:ext cx="8343596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ca-E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ca-E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3∗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238</m:t>
                      </m:r>
                      <m:r>
                        <a:rPr lang="ca-E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3∗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ca-E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  <m:sup>
                              <m:r>
                                <a:rPr lang="ca-E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666400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ca-ES" dirty="0"/>
              </a:p>
            </p:txBody>
          </p:sp>
        </mc:Choice>
        <mc:Fallback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681985FA-C071-4480-A7D0-2FFFE8197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62" y="1555269"/>
                <a:ext cx="8343596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003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/>
              <p:nvPr/>
            </p:nvSpPr>
            <p:spPr>
              <a:xfrm>
                <a:off x="111396" y="2879967"/>
                <a:ext cx="12441677" cy="2151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ca-E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Serbo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ca-ES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a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a-E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ca-ES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E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ca-E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25312.5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25427.08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25427.08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ca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ca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1190000</m:t>
                                </m:r>
                              </m:e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80600</m:t>
                                </m:r>
                              </m:e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s-ES">
                                    <a:latin typeface="Cambria Math" panose="02040503050406030204" pitchFamily="18" charset="0"/>
                                  </a:rPr>
                                  <m:t>80600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b="0" dirty="0"/>
              </a:p>
              <a:p>
                <a:endParaRPr lang="es-ES" b="0" dirty="0"/>
              </a:p>
              <a:p>
                <a:endParaRPr lang="ca-ES" dirty="0">
                  <a:solidFill>
                    <a:srgbClr val="836967"/>
                  </a:solidFill>
                </a:endParaRPr>
              </a:p>
              <a:p>
                <a:pPr algn="ctr"/>
                <a:r>
                  <a:rPr lang="ca-E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Serbo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215312,5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90627,08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90627,08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mm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ca-ES" dirty="0"/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6" y="2879967"/>
                <a:ext cx="12441677" cy="2151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>
            <a:extLst>
              <a:ext uri="{FF2B5EF4-FFF2-40B4-BE49-F238E27FC236}">
                <a16:creationId xmlns:a16="http://schemas.microsoft.com/office/drawing/2014/main" id="{8FC05165-7290-4278-95A8-0AD7F2DEF5E0}"/>
              </a:ext>
            </a:extLst>
          </p:cNvPr>
          <p:cNvSpPr txBox="1">
            <a:spLocks/>
          </p:cNvSpPr>
          <p:nvPr/>
        </p:nvSpPr>
        <p:spPr>
          <a:xfrm>
            <a:off x="5064217" y="19015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SERBO</a:t>
            </a:r>
            <a:endParaRPr lang="ca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ECDA7B6-7666-41BF-B5E1-AD79CA798BAB}"/>
              </a:ext>
            </a:extLst>
          </p:cNvPr>
          <p:cNvSpPr txBox="1">
            <a:spLocks/>
          </p:cNvSpPr>
          <p:nvPr/>
        </p:nvSpPr>
        <p:spPr>
          <a:xfrm>
            <a:off x="700391" y="109388"/>
            <a:ext cx="107977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3800" dirty="0"/>
              <a:t>INERCIA TOTAL</a:t>
            </a:r>
            <a:endParaRPr lang="ca-ES" sz="13800" dirty="0"/>
          </a:p>
        </p:txBody>
      </p:sp>
    </p:spTree>
    <p:extLst>
      <p:ext uri="{BB962C8B-B14F-4D97-AF65-F5344CB8AC3E}">
        <p14:creationId xmlns:p14="http://schemas.microsoft.com/office/powerpoint/2010/main" val="3959828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/>
              <p:nvPr/>
            </p:nvSpPr>
            <p:spPr>
              <a:xfrm>
                <a:off x="206478" y="3849251"/>
                <a:ext cx="6902245" cy="859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a-E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BRUSLES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ca-E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5814812,08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294687,46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294687,46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1524161,84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592787,056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ca-ES" dirty="0"/>
                  <a:t>mm*g</a:t>
                </a:r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" y="3849251"/>
                <a:ext cx="6902245" cy="8597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1">
            <a:extLst>
              <a:ext uri="{FF2B5EF4-FFF2-40B4-BE49-F238E27FC236}">
                <a16:creationId xmlns:a16="http://schemas.microsoft.com/office/drawing/2014/main" id="{8510B3A9-4CAB-4241-8ACE-4C4D4641450D}"/>
              </a:ext>
            </a:extLst>
          </p:cNvPr>
          <p:cNvSpPr txBox="1">
            <a:spLocks/>
          </p:cNvSpPr>
          <p:nvPr/>
        </p:nvSpPr>
        <p:spPr>
          <a:xfrm>
            <a:off x="700391" y="109388"/>
            <a:ext cx="1079770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3800" dirty="0"/>
              <a:t>INERCIA TOTAL</a:t>
            </a:r>
            <a:endParaRPr lang="ca-ES" sz="138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FC05165-7290-4278-95A8-0AD7F2DEF5E0}"/>
              </a:ext>
            </a:extLst>
          </p:cNvPr>
          <p:cNvSpPr txBox="1">
            <a:spLocks/>
          </p:cNvSpPr>
          <p:nvPr/>
        </p:nvSpPr>
        <p:spPr>
          <a:xfrm>
            <a:off x="4772387" y="187266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BRUSLES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964217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/>
              <p:nvPr/>
            </p:nvSpPr>
            <p:spPr>
              <a:xfrm>
                <a:off x="389107" y="1550222"/>
                <a:ext cx="12192000" cy="859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a-E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BRUSLES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ca-E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5814812,08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294687,46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294687,46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1524161,84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592787,056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ca-ES" dirty="0"/>
                  <a:t>mm*g</a:t>
                </a:r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6EB51F76-0283-46BD-8426-0FCFE7572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7" y="1550222"/>
                <a:ext cx="12192000" cy="8597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1">
            <a:extLst>
              <a:ext uri="{FF2B5EF4-FFF2-40B4-BE49-F238E27FC236}">
                <a16:creationId xmlns:a16="http://schemas.microsoft.com/office/drawing/2014/main" id="{8FC05165-7290-4278-95A8-0AD7F2DEF5E0}"/>
              </a:ext>
            </a:extLst>
          </p:cNvPr>
          <p:cNvSpPr txBox="1">
            <a:spLocks/>
          </p:cNvSpPr>
          <p:nvPr/>
        </p:nvSpPr>
        <p:spPr>
          <a:xfrm>
            <a:off x="1153697" y="2246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Calculation</a:t>
            </a:r>
            <a:r>
              <a:rPr lang="es-ES" dirty="0"/>
              <a:t> </a:t>
            </a:r>
            <a:r>
              <a:rPr lang="es-ES" dirty="0" err="1"/>
              <a:t>parell</a:t>
            </a:r>
            <a:r>
              <a:rPr lang="es-ES" dirty="0"/>
              <a:t> motor/torque BRUSLES</a:t>
            </a:r>
            <a:endParaRPr lang="ca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B60D846-1586-4CD3-97BA-DADD31672700}"/>
                  </a:ext>
                </a:extLst>
              </p:cNvPr>
              <p:cNvSpPr/>
              <p:nvPr/>
            </p:nvSpPr>
            <p:spPr>
              <a:xfrm>
                <a:off x="315497" y="4282224"/>
                <a:ext cx="12192000" cy="1592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ca-ES" dirty="0"/>
                  <a:t>M</a:t>
                </a:r>
                <a14:m>
                  <m:oMath xmlns:m="http://schemas.openxmlformats.org/officeDocument/2006/math"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ca-E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a-E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a-E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ca-E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𝑏𝑟𝑢𝑠𝑙𝑒𝑠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ca-E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814812,08</m:t>
                              </m:r>
                            </m:e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29468746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29468746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52416184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92787056</m:t>
                              </m:r>
                            </m:e>
                          </m:mr>
                        </m:m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ca-E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6,284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</m:m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81481208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6,284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29468746</m:t>
                              </m:r>
                              <m: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6,284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</m:m>
                      </m:e>
                    </m:d>
                  </m:oMath>
                </a14:m>
                <a:r>
                  <a:rPr lang="ca-ES" dirty="0">
                    <a:solidFill>
                      <a:srgbClr val="836967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 b="0" i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36,54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es-ES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1,85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</m:m>
                      </m:e>
                    </m:d>
                  </m:oMath>
                </a14:m>
                <a:r>
                  <a:rPr lang="ca-ES" dirty="0"/>
                  <a:t>N*m</a:t>
                </a:r>
              </a:p>
            </p:txBody>
          </p:sp>
        </mc:Choice>
        <mc:Fallback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CB60D846-1586-4CD3-97BA-DADD31672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97" y="4282224"/>
                <a:ext cx="12192000" cy="1592359"/>
              </a:xfrm>
              <a:prstGeom prst="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902EFFD9-ACF9-4063-844E-A50CAD3FD60F}"/>
                  </a:ext>
                </a:extLst>
              </p:cNvPr>
              <p:cNvSpPr/>
              <p:nvPr/>
            </p:nvSpPr>
            <p:spPr>
              <a:xfrm>
                <a:off x="389107" y="3016547"/>
                <a:ext cx="12192000" cy="824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ca-ES" dirty="0">
                    <a:solidFill>
                      <a:srgbClr val="836967"/>
                    </a:solidFill>
                  </a:rPr>
                  <a:t>/t =</a:t>
                </a:r>
                <a:r>
                  <a:rPr lang="ca-E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a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ca-ES" dirty="0">
                            <a:solidFill>
                              <a:srgbClr val="836967"/>
                            </a:solidFill>
                          </a:rPr>
                          <m:t>3,142</m:t>
                        </m:r>
                        <m:r>
                          <m:rPr>
                            <m:nor/>
                          </m:rPr>
                          <a:rPr lang="es-ES" dirty="0"/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𝑟𝑎𝑑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0,5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a-ES" dirty="0">
                    <a:solidFill>
                      <a:srgbClr val="836967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a-E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ca-E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ES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6,284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  <m:mr>
                            <m:e>
                              <m:r>
                                <a:rPr lang="ca-E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</m:mr>
                        </m:m>
                      </m:e>
                    </m:d>
                    <m:sSup>
                      <m:sSupPr>
                        <m:ctrlPr>
                          <a:rPr lang="ca-E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𝑟𝑎𝑑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ca-ES" dirty="0"/>
              </a:p>
            </p:txBody>
          </p:sp>
        </mc:Choice>
        <mc:Fallback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902EFFD9-ACF9-4063-844E-A50CAD3FD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7" y="3016547"/>
                <a:ext cx="12192000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03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234EE7-0ED0-43B1-AF0B-2CA8ABD4A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kumimoji="0" lang="es-ES" altLang="es-ES" sz="49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        </a:t>
            </a:r>
            <a:r>
              <a:rPr kumimoji="0" lang="es-ES" altLang="es-E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kumimoji="0" lang="es-ES" altLang="es-ES" sz="49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        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8B6A420-4816-423C-A6EA-83038F12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04" y="723332"/>
            <a:ext cx="8857882" cy="498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01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67FD0-977F-48DB-A859-E162E764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C1D30A-EE42-4446-BF25-703C59B2E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6FF2BE-5C68-4B86-BE40-23B5054CE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B4A15F-63BD-4FFA-9B25-7B7BCCC5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4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7DCD57-13FC-4035-84B4-E0D534D20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86603" y="227950"/>
            <a:ext cx="11386782" cy="64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960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8BF5B47-B2EB-40A6-B0CC-A7759CA2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81013"/>
            <a:ext cx="104775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48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65DAA7C-D1F5-4231-8821-AB3D07943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81013"/>
            <a:ext cx="104775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767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F28F47E-49CB-4014-B0E2-862B3921754E}"/>
              </a:ext>
            </a:extLst>
          </p:cNvPr>
          <p:cNvSpPr/>
          <p:nvPr/>
        </p:nvSpPr>
        <p:spPr>
          <a:xfrm>
            <a:off x="1114567" y="2153749"/>
            <a:ext cx="9962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PES Total : 217g +soporte camaras+1motor+ 2camaras=</a:t>
            </a:r>
            <a:r>
              <a:rPr lang="es-ES" dirty="0">
                <a:solidFill>
                  <a:srgbClr val="333333"/>
                </a:solidFill>
                <a:latin typeface="Calibri" panose="020F0502020204030204" pitchFamily="34" charset="0"/>
              </a:rPr>
              <a:t> 30 g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 +1blasberry 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py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=45g</a:t>
            </a:r>
            <a:endParaRPr lang="es-E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+1arduino= 22.7g+serbo=</a:t>
            </a:r>
            <a:r>
              <a:rPr lang="es-ES" sz="1600" dirty="0">
                <a:solidFill>
                  <a:srgbClr val="333333"/>
                </a:solidFill>
                <a:latin typeface="Calibri" panose="020F0502020204030204" pitchFamily="34" charset="0"/>
              </a:rPr>
              <a:t> 66 g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 +1placa 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adaptador+motor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=</a:t>
            </a:r>
            <a:r>
              <a:rPr lang="es-ES" dirty="0">
                <a:solidFill>
                  <a:srgbClr val="333333"/>
                </a:solidFill>
                <a:latin typeface="Calibri" panose="020F0502020204030204" pitchFamily="34" charset="0"/>
              </a:rPr>
              <a:t> 73 g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 = 486.7g +soporte </a:t>
            </a: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camaras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=238g=724.7g </a:t>
            </a:r>
            <a:endParaRPr lang="es-E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462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C3D875C-78B1-4FCF-91C7-A4B4C1379A01}"/>
              </a:ext>
            </a:extLst>
          </p:cNvPr>
          <p:cNvSpPr/>
          <p:nvPr/>
        </p:nvSpPr>
        <p:spPr>
          <a:xfrm>
            <a:off x="3048000" y="7614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2"/>
              </a:rPr>
              <a:t>𝐂𝐡𝐫𝐢𝐬𝐭𝐦𝐚𝐬 𝐂𝐚𝐫𝐧𝐢𝒗𝐚𝐥 Nema 23 Motor paso a paso de 2 fases con controlador 1NM Motor paso a paso de control industrial de 24 ° 24V/3A: Amazon.es: Industria, empresas y ciencia</a:t>
            </a:r>
            <a:endParaRPr lang="ca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58409A1-71B3-480C-BB0D-728132DD00DC}"/>
              </a:ext>
            </a:extLst>
          </p:cNvPr>
          <p:cNvSpPr/>
          <p:nvPr/>
        </p:nvSpPr>
        <p:spPr>
          <a:xfrm>
            <a:off x="3048000" y="19992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3"/>
              </a:rPr>
              <a:t>Motor paso a paso, FY56EC350A Nema23 Motor paso a paso 2 fases 2.2NM 3.5A, ángulo de paso 1.8 °, para control de motores industriales, ocasiones de transmisión: Amazon.es: Industria, empresas y ciencia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0265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4BC7A01-258A-487D-84F5-8E9DE1256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5" t="30749" r="29360" b="9561"/>
          <a:stretch/>
        </p:blipFill>
        <p:spPr>
          <a:xfrm>
            <a:off x="2932814" y="2029047"/>
            <a:ext cx="2684736" cy="2702448"/>
          </a:xfrm>
          <a:prstGeom prst="rect">
            <a:avLst/>
          </a:prstGeom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6591E7CB-3686-4175-B324-E205D08F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81303" y="-2018006"/>
            <a:ext cx="15113938" cy="85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E877EF9-33E4-4BAC-B16C-70A460E9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118386-22BF-4C53-8F60-79888D2973BE}"/>
              </a:ext>
            </a:extLst>
          </p:cNvPr>
          <p:cNvCxnSpPr/>
          <p:nvPr/>
        </p:nvCxnSpPr>
        <p:spPr>
          <a:xfrm>
            <a:off x="4759035" y="5316681"/>
            <a:ext cx="21128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D17FAB9-3B07-4AFC-A99D-4927D5012665}"/>
              </a:ext>
            </a:extLst>
          </p:cNvPr>
          <p:cNvCxnSpPr>
            <a:cxnSpLocks/>
          </p:cNvCxnSpPr>
          <p:nvPr/>
        </p:nvCxnSpPr>
        <p:spPr>
          <a:xfrm flipV="1">
            <a:off x="6871854" y="5070763"/>
            <a:ext cx="0" cy="2459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2776A598-E3AF-4355-98C5-38078FD467C8}"/>
              </a:ext>
            </a:extLst>
          </p:cNvPr>
          <p:cNvSpPr/>
          <p:nvPr/>
        </p:nvSpPr>
        <p:spPr>
          <a:xfrm>
            <a:off x="6744717" y="4708508"/>
            <a:ext cx="324360" cy="35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C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2FE79B-B752-443D-869F-56932F21E98C}"/>
              </a:ext>
            </a:extLst>
          </p:cNvPr>
          <p:cNvSpPr txBox="1"/>
          <p:nvPr/>
        </p:nvSpPr>
        <p:spPr>
          <a:xfrm>
            <a:off x="9095510" y="3865417"/>
            <a:ext cx="21751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ca-ES" dirty="0"/>
              <a:t>C= </a:t>
            </a:r>
            <a:r>
              <a:rPr lang="ca-ES" dirty="0" err="1"/>
              <a:t>Colector</a:t>
            </a:r>
            <a:r>
              <a:rPr lang="ca-ES" dirty="0"/>
              <a:t> giratori</a:t>
            </a:r>
          </a:p>
          <a:p>
            <a:r>
              <a:rPr lang="ca-ES" dirty="0"/>
              <a:t>I= </a:t>
            </a:r>
            <a:r>
              <a:rPr lang="ca-ES" dirty="0" err="1"/>
              <a:t>Interuptor</a:t>
            </a:r>
            <a:r>
              <a:rPr lang="ca-ES" dirty="0"/>
              <a:t> on/off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4280F3F-947A-4729-9B4F-6C974BA7F3F5}"/>
              </a:ext>
            </a:extLst>
          </p:cNvPr>
          <p:cNvCxnSpPr>
            <a:cxnSpLocks/>
          </p:cNvCxnSpPr>
          <p:nvPr/>
        </p:nvCxnSpPr>
        <p:spPr>
          <a:xfrm flipH="1" flipV="1">
            <a:off x="6787201" y="2715491"/>
            <a:ext cx="62346" cy="20019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F1E5FB4-6CCB-4710-8C98-B22596600369}"/>
              </a:ext>
            </a:extLst>
          </p:cNvPr>
          <p:cNvSpPr/>
          <p:nvPr/>
        </p:nvSpPr>
        <p:spPr>
          <a:xfrm>
            <a:off x="6303818" y="2421107"/>
            <a:ext cx="1302327" cy="353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Placa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CD7E6FE-9F83-4582-9E13-00088A4E5D1A}"/>
              </a:ext>
            </a:extLst>
          </p:cNvPr>
          <p:cNvSpPr txBox="1"/>
          <p:nvPr/>
        </p:nvSpPr>
        <p:spPr>
          <a:xfrm>
            <a:off x="4150205" y="5193722"/>
            <a:ext cx="713498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12 V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FB639C-5528-4C27-8130-B7CAEA810631}"/>
              </a:ext>
            </a:extLst>
          </p:cNvPr>
          <p:cNvCxnSpPr>
            <a:cxnSpLocks/>
          </p:cNvCxnSpPr>
          <p:nvPr/>
        </p:nvCxnSpPr>
        <p:spPr>
          <a:xfrm>
            <a:off x="6885709" y="2774372"/>
            <a:ext cx="69272" cy="194310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862ABBD-F910-4D4B-92C3-C41C18EED746}"/>
              </a:ext>
            </a:extLst>
          </p:cNvPr>
          <p:cNvCxnSpPr/>
          <p:nvPr/>
        </p:nvCxnSpPr>
        <p:spPr>
          <a:xfrm>
            <a:off x="4731325" y="5466703"/>
            <a:ext cx="226521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4A00886-1DA8-48DF-BF95-4121F5345000}"/>
              </a:ext>
            </a:extLst>
          </p:cNvPr>
          <p:cNvCxnSpPr/>
          <p:nvPr/>
        </p:nvCxnSpPr>
        <p:spPr>
          <a:xfrm flipV="1">
            <a:off x="6982690" y="5084069"/>
            <a:ext cx="0" cy="3959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9A66889D-4D4E-4342-945D-BB3E74A07ABB}"/>
              </a:ext>
            </a:extLst>
          </p:cNvPr>
          <p:cNvCxnSpPr/>
          <p:nvPr/>
        </p:nvCxnSpPr>
        <p:spPr>
          <a:xfrm>
            <a:off x="7606145" y="2597739"/>
            <a:ext cx="137852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1DC6827-AD09-49EA-A490-CACDF55BCC57}"/>
              </a:ext>
            </a:extLst>
          </p:cNvPr>
          <p:cNvCxnSpPr/>
          <p:nvPr/>
        </p:nvCxnSpPr>
        <p:spPr>
          <a:xfrm>
            <a:off x="4925290" y="2604678"/>
            <a:ext cx="137852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F62C93A-7F9B-47AB-97D2-D0318DFB0F19}"/>
              </a:ext>
            </a:extLst>
          </p:cNvPr>
          <p:cNvCxnSpPr/>
          <p:nvPr/>
        </p:nvCxnSpPr>
        <p:spPr>
          <a:xfrm>
            <a:off x="4925290" y="2521551"/>
            <a:ext cx="1378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48B0C582-053A-472A-9CF5-C40282A2F66C}"/>
              </a:ext>
            </a:extLst>
          </p:cNvPr>
          <p:cNvCxnSpPr/>
          <p:nvPr/>
        </p:nvCxnSpPr>
        <p:spPr>
          <a:xfrm>
            <a:off x="7606145" y="2514647"/>
            <a:ext cx="13785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DE327ED-B8C7-49B4-A1DB-72CEBD7BF235}"/>
              </a:ext>
            </a:extLst>
          </p:cNvPr>
          <p:cNvSpPr/>
          <p:nvPr/>
        </p:nvSpPr>
        <p:spPr>
          <a:xfrm>
            <a:off x="3027216" y="2206336"/>
            <a:ext cx="1898072" cy="568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ARDUINO NANO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47C2D22-C7BC-4FAC-8FF9-5E3AC54B2AD0}"/>
              </a:ext>
            </a:extLst>
          </p:cNvPr>
          <p:cNvSpPr/>
          <p:nvPr/>
        </p:nvSpPr>
        <p:spPr>
          <a:xfrm>
            <a:off x="8908472" y="2237533"/>
            <a:ext cx="1898072" cy="568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BLASBERRYPY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2030887-56DD-40E1-9A32-EA9A313897CF}"/>
              </a:ext>
            </a:extLst>
          </p:cNvPr>
          <p:cNvSpPr txBox="1"/>
          <p:nvPr/>
        </p:nvSpPr>
        <p:spPr>
          <a:xfrm>
            <a:off x="5001491" y="2138917"/>
            <a:ext cx="713498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 V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DED0849-99D8-4F3B-8D10-CCA9A4CA5721}"/>
              </a:ext>
            </a:extLst>
          </p:cNvPr>
          <p:cNvSpPr txBox="1"/>
          <p:nvPr/>
        </p:nvSpPr>
        <p:spPr>
          <a:xfrm>
            <a:off x="8239234" y="2121027"/>
            <a:ext cx="713498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5 V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DFD50E83-F31A-402C-AFD5-573220F7C9F2}"/>
              </a:ext>
            </a:extLst>
          </p:cNvPr>
          <p:cNvSpPr/>
          <p:nvPr/>
        </p:nvSpPr>
        <p:spPr>
          <a:xfrm>
            <a:off x="5429237" y="5193722"/>
            <a:ext cx="438158" cy="35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27091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0A77C03-EA15-40AC-9A98-CB274755F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36A78D81-BA9F-4FE5-9734-ED0448DD52B2}"/>
              </a:ext>
            </a:extLst>
          </p:cNvPr>
          <p:cNvCxnSpPr>
            <a:cxnSpLocks/>
          </p:cNvCxnSpPr>
          <p:nvPr/>
        </p:nvCxnSpPr>
        <p:spPr>
          <a:xfrm>
            <a:off x="6370320" y="3428359"/>
            <a:ext cx="480060" cy="6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0436105-1F87-4C0D-B2B2-3A8BE96FFFCF}"/>
              </a:ext>
            </a:extLst>
          </p:cNvPr>
          <p:cNvCxnSpPr/>
          <p:nvPr/>
        </p:nvCxnSpPr>
        <p:spPr>
          <a:xfrm flipV="1">
            <a:off x="6850380" y="2682240"/>
            <a:ext cx="0" cy="7467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2A7A4C5-B9E6-4A53-B8A8-70F5C87F9171}"/>
              </a:ext>
            </a:extLst>
          </p:cNvPr>
          <p:cNvCxnSpPr>
            <a:cxnSpLocks/>
          </p:cNvCxnSpPr>
          <p:nvPr/>
        </p:nvCxnSpPr>
        <p:spPr>
          <a:xfrm>
            <a:off x="6370320" y="3337560"/>
            <a:ext cx="38862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5CBA576-166A-419C-87DD-F5A0A566E508}"/>
              </a:ext>
            </a:extLst>
          </p:cNvPr>
          <p:cNvCxnSpPr/>
          <p:nvPr/>
        </p:nvCxnSpPr>
        <p:spPr>
          <a:xfrm flipV="1">
            <a:off x="6758940" y="2659380"/>
            <a:ext cx="0" cy="67818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822C7DB-A08C-4EE5-82DE-1928E452C0C3}"/>
              </a:ext>
            </a:extLst>
          </p:cNvPr>
          <p:cNvCxnSpPr>
            <a:cxnSpLocks/>
          </p:cNvCxnSpPr>
          <p:nvPr/>
        </p:nvCxnSpPr>
        <p:spPr>
          <a:xfrm flipH="1" flipV="1">
            <a:off x="6941819" y="2659380"/>
            <a:ext cx="53340" cy="174624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873F41A-5C99-4958-A552-64B95175052C}"/>
              </a:ext>
            </a:extLst>
          </p:cNvPr>
          <p:cNvCxnSpPr>
            <a:cxnSpLocks/>
          </p:cNvCxnSpPr>
          <p:nvPr/>
        </p:nvCxnSpPr>
        <p:spPr>
          <a:xfrm>
            <a:off x="7025636" y="2659380"/>
            <a:ext cx="0" cy="1676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016E167-2211-476A-B91B-16FF16F4D00E}"/>
              </a:ext>
            </a:extLst>
          </p:cNvPr>
          <p:cNvSpPr/>
          <p:nvPr/>
        </p:nvSpPr>
        <p:spPr>
          <a:xfrm>
            <a:off x="6370320" y="3053430"/>
            <a:ext cx="205714" cy="568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8A29FBA-AADB-45D7-90B4-65F7A1792EBC}"/>
              </a:ext>
            </a:extLst>
          </p:cNvPr>
          <p:cNvSpPr/>
          <p:nvPr/>
        </p:nvSpPr>
        <p:spPr>
          <a:xfrm>
            <a:off x="6852673" y="4038600"/>
            <a:ext cx="284971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M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8A9E8A5-DBBE-48D2-85CC-55CB320E2C6E}"/>
              </a:ext>
            </a:extLst>
          </p:cNvPr>
          <p:cNvCxnSpPr/>
          <p:nvPr/>
        </p:nvCxnSpPr>
        <p:spPr>
          <a:xfrm>
            <a:off x="6995158" y="4541520"/>
            <a:ext cx="0" cy="5022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5868A73-39E2-47B8-BF46-A9C24DE0180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164580" y="3337560"/>
            <a:ext cx="2057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920F9FD-24C5-42DD-A9FA-DF4017C28138}"/>
              </a:ext>
            </a:extLst>
          </p:cNvPr>
          <p:cNvSpPr/>
          <p:nvPr/>
        </p:nvSpPr>
        <p:spPr>
          <a:xfrm>
            <a:off x="6141707" y="3227070"/>
            <a:ext cx="91414" cy="402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A1952F7-16CE-4797-8B56-ADCC73DE3326}"/>
              </a:ext>
            </a:extLst>
          </p:cNvPr>
          <p:cNvSpPr/>
          <p:nvPr/>
        </p:nvSpPr>
        <p:spPr>
          <a:xfrm>
            <a:off x="6442710" y="2439032"/>
            <a:ext cx="99821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/>
              <a:t>ARDUINO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392326F-6F77-41E1-BAC3-098EED949EAF}"/>
              </a:ext>
            </a:extLst>
          </p:cNvPr>
          <p:cNvSpPr txBox="1"/>
          <p:nvPr/>
        </p:nvSpPr>
        <p:spPr>
          <a:xfrm>
            <a:off x="2346961" y="2004060"/>
            <a:ext cx="305561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ca-ES" dirty="0"/>
              <a:t>S= Servomotor</a:t>
            </a:r>
          </a:p>
          <a:p>
            <a:r>
              <a:rPr lang="ca-ES" dirty="0"/>
              <a:t>M= Motor </a:t>
            </a:r>
            <a:r>
              <a:rPr lang="ca-ES" dirty="0" err="1"/>
              <a:t>brushless</a:t>
            </a:r>
            <a:r>
              <a:rPr lang="ca-ES" dirty="0"/>
              <a:t> + </a:t>
            </a:r>
            <a:r>
              <a:rPr lang="ca-ES" dirty="0" err="1"/>
              <a:t>encoder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2017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F4C563A-3725-430D-AE15-76E8E4D24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B307DE5-1D68-4569-BEA9-908B50F974CC}"/>
              </a:ext>
            </a:extLst>
          </p:cNvPr>
          <p:cNvSpPr/>
          <p:nvPr/>
        </p:nvSpPr>
        <p:spPr>
          <a:xfrm>
            <a:off x="6096000" y="2376079"/>
            <a:ext cx="1690255" cy="429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BLASBERRYPY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247EC066-03BC-4B4F-99DD-209472373A8A}"/>
              </a:ext>
            </a:extLst>
          </p:cNvPr>
          <p:cNvCxnSpPr>
            <a:cxnSpLocks/>
          </p:cNvCxnSpPr>
          <p:nvPr/>
        </p:nvCxnSpPr>
        <p:spPr>
          <a:xfrm flipV="1">
            <a:off x="6898037" y="2736274"/>
            <a:ext cx="0" cy="69272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AF7C207-FAA1-4EC6-9E80-D72C33DA7092}"/>
              </a:ext>
            </a:extLst>
          </p:cNvPr>
          <p:cNvCxnSpPr>
            <a:cxnSpLocks/>
          </p:cNvCxnSpPr>
          <p:nvPr/>
        </p:nvCxnSpPr>
        <p:spPr>
          <a:xfrm>
            <a:off x="6898037" y="3422121"/>
            <a:ext cx="1906527" cy="687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682C5C8-DBB6-49DE-B0BE-24978A91E216}"/>
              </a:ext>
            </a:extLst>
          </p:cNvPr>
          <p:cNvSpPr/>
          <p:nvPr/>
        </p:nvSpPr>
        <p:spPr>
          <a:xfrm>
            <a:off x="8804564" y="2874818"/>
            <a:ext cx="1330029" cy="1059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2Camaras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524FCD1-1C4A-4FB8-9EEB-B1D5CE869E85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260273" y="2805545"/>
            <a:ext cx="2680855" cy="838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AAD9E0E-E426-4D92-85F8-6F4501313354}"/>
              </a:ext>
            </a:extLst>
          </p:cNvPr>
          <p:cNvSpPr txBox="1"/>
          <p:nvPr/>
        </p:nvSpPr>
        <p:spPr>
          <a:xfrm>
            <a:off x="3733800" y="3461451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32903185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10C7DA2C26854AAB7603E9B85927B8" ma:contentTypeVersion="8" ma:contentTypeDescription="Crea un document nou" ma:contentTypeScope="" ma:versionID="d97a19bd2d925bc21d8a6efc8bc220c9">
  <xsd:schema xmlns:xsd="http://www.w3.org/2001/XMLSchema" xmlns:xs="http://www.w3.org/2001/XMLSchema" xmlns:p="http://schemas.microsoft.com/office/2006/metadata/properties" xmlns:ns2="47226714-406e-400e-b047-7c59a45621ac" targetNamespace="http://schemas.microsoft.com/office/2006/metadata/properties" ma:root="true" ma:fieldsID="1dfceffb31593b023ac9903e1525e49a" ns2:_="">
    <xsd:import namespace="47226714-406e-400e-b047-7c59a45621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26714-406e-400e-b047-7c59a45621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us de contingut"/>
        <xsd:element ref="dc:title" minOccurs="0" maxOccurs="1" ma:index="4" ma:displayName="Títo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7D2E46-B06D-45C8-BB67-94DEF1C40E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226714-406e-400e-b047-7c59a45621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4BAB6C-1768-490C-A8A2-45CEB5174F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C71788-EDE6-4561-A63D-972E59950BD0}">
  <ds:schemaRefs>
    <ds:schemaRef ds:uri="47226714-406e-400e-b047-7c59a45621ac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881</Words>
  <Application>Microsoft Office PowerPoint</Application>
  <PresentationFormat>Panorámica</PresentationFormat>
  <Paragraphs>362</Paragraphs>
  <Slides>54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Century Schoolbook</vt:lpstr>
      <vt:lpstr>Segoe UI</vt:lpstr>
      <vt:lpstr>Tema de Office</vt:lpstr>
      <vt:lpstr>Presentación de PowerPoint</vt:lpstr>
      <vt:lpstr>Presentación de PowerPoint</vt:lpstr>
      <vt:lpstr>eyesphere360@gmail.com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Adrià Barceló</dc:creator>
  <cp:lastModifiedBy>Adrià Barceló</cp:lastModifiedBy>
  <cp:revision>11</cp:revision>
  <dcterms:created xsi:type="dcterms:W3CDTF">2021-02-24T11:27:15Z</dcterms:created>
  <dcterms:modified xsi:type="dcterms:W3CDTF">2021-03-04T14:54:41Z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0x0101004B10C7DA2C26854AAB7603E9B85927B8</vt:lpwstr>
  </property>
</Properties>
</file>